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1" r:id="rId3"/>
    <p:sldId id="266" r:id="rId4"/>
    <p:sldId id="259" r:id="rId5"/>
    <p:sldId id="262" r:id="rId6"/>
    <p:sldId id="278" r:id="rId7"/>
    <p:sldId id="276" r:id="rId8"/>
    <p:sldId id="274" r:id="rId9"/>
    <p:sldId id="268" r:id="rId10"/>
    <p:sldId id="279" r:id="rId11"/>
    <p:sldId id="280" r:id="rId12"/>
    <p:sldId id="263" r:id="rId13"/>
    <p:sldId id="275" r:id="rId14"/>
    <p:sldId id="277" r:id="rId15"/>
    <p:sldId id="264" r:id="rId16"/>
    <p:sldId id="267" r:id="rId17"/>
    <p:sldId id="265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D29"/>
    <a:srgbClr val="E2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DD223-04F1-4115-8BAB-9A92D17FC2D9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E36CA-D1E9-4741-A328-0C0130B1D8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8690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E36CA-D1E9-4741-A328-0C0130B1D8EF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50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651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935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70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124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7325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99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182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561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87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239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C291B-FEF1-4591-B0DD-40490597FDD3}" type="datetimeFigureOut">
              <a:rPr lang="es-MX" smtClean="0"/>
              <a:t>28/05/2019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02607-365F-4910-8A9C-498FF94735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118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 rot="5400000">
            <a:off x="7569535" y="2823397"/>
            <a:ext cx="6850793" cy="1203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Rectángulo 3"/>
          <p:cNvSpPr/>
          <p:nvPr/>
        </p:nvSpPr>
        <p:spPr>
          <a:xfrm rot="5400000">
            <a:off x="6670509" y="3089440"/>
            <a:ext cx="6851703" cy="6728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 rot="5400000">
            <a:off x="7932508" y="3111117"/>
            <a:ext cx="6850792" cy="6285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Rectángulo 5"/>
          <p:cNvSpPr/>
          <p:nvPr/>
        </p:nvSpPr>
        <p:spPr>
          <a:xfrm rot="5400000">
            <a:off x="8445787" y="3099932"/>
            <a:ext cx="6876000" cy="64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cxnSp>
        <p:nvCxnSpPr>
          <p:cNvPr id="14" name="Conector recto 13"/>
          <p:cNvCxnSpPr/>
          <p:nvPr/>
        </p:nvCxnSpPr>
        <p:spPr>
          <a:xfrm>
            <a:off x="1354968" y="6246496"/>
            <a:ext cx="9471025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62" name="Imagen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100" y="1545224"/>
            <a:ext cx="2676547" cy="266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upo 18"/>
          <p:cNvGrpSpPr/>
          <p:nvPr/>
        </p:nvGrpSpPr>
        <p:grpSpPr>
          <a:xfrm rot="16200000">
            <a:off x="-2888768" y="2874868"/>
            <a:ext cx="6914574" cy="1136102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6344" y="-793149"/>
            <a:ext cx="9644060" cy="23066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sz="4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UNIVERSIDAD ABIERTA Y A DISTANCIA DE MÉXICO 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318501" y="3833779"/>
            <a:ext cx="9471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000" b="1" dirty="0"/>
          </a:p>
          <a:p>
            <a:pPr algn="ctr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Curso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Propedéutico de Inducción a los Ambientes Personalizados de Aprendizaje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Universidad Abierta y a Distancia de México (UnADM)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035986" y="5548622"/>
            <a:ext cx="7160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/>
              <a:t>ING. JESUS MANUEL GAMEZ MACHADO</a:t>
            </a:r>
            <a:endParaRPr lang="es-MX" sz="3200" b="1" dirty="0"/>
          </a:p>
        </p:txBody>
      </p:sp>
      <p:sp>
        <p:nvSpPr>
          <p:cNvPr id="16" name="Rectángulo 15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531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lecha curvada hacia la izquierda 46"/>
          <p:cNvSpPr/>
          <p:nvPr/>
        </p:nvSpPr>
        <p:spPr>
          <a:xfrm rot="1617582">
            <a:off x="9165683" y="4448340"/>
            <a:ext cx="748045" cy="1753921"/>
          </a:xfrm>
          <a:prstGeom prst="curvedLef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1" name="Flecha curvada hacia la derecha 20"/>
          <p:cNvSpPr/>
          <p:nvPr/>
        </p:nvSpPr>
        <p:spPr>
          <a:xfrm rot="8134189">
            <a:off x="6619378" y="3052268"/>
            <a:ext cx="1158060" cy="2341984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8" name="Flecha curvada hacia la izquierda 17"/>
          <p:cNvSpPr/>
          <p:nvPr/>
        </p:nvSpPr>
        <p:spPr>
          <a:xfrm rot="3069992">
            <a:off x="3906682" y="4839002"/>
            <a:ext cx="1137900" cy="1932853"/>
          </a:xfrm>
          <a:prstGeom prst="curvedLef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4" name="Flecha curvada hacia abajo 43"/>
          <p:cNvSpPr/>
          <p:nvPr/>
        </p:nvSpPr>
        <p:spPr>
          <a:xfrm rot="3876183">
            <a:off x="9439857" y="2414799"/>
            <a:ext cx="2135233" cy="999851"/>
          </a:xfrm>
          <a:prstGeom prst="curved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3" name="Flecha curvada hacia arriba 42"/>
          <p:cNvSpPr/>
          <p:nvPr/>
        </p:nvSpPr>
        <p:spPr>
          <a:xfrm rot="2961248">
            <a:off x="3856076" y="2104066"/>
            <a:ext cx="2522993" cy="954964"/>
          </a:xfrm>
          <a:prstGeom prst="curvedUp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7" name="Flecha curvada hacia arriba 16"/>
          <p:cNvSpPr/>
          <p:nvPr/>
        </p:nvSpPr>
        <p:spPr>
          <a:xfrm rot="2961248">
            <a:off x="6676166" y="2160287"/>
            <a:ext cx="2522993" cy="954964"/>
          </a:xfrm>
          <a:prstGeom prst="curvedUp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Flecha curvada hacia abajo 14"/>
          <p:cNvSpPr/>
          <p:nvPr/>
        </p:nvSpPr>
        <p:spPr>
          <a:xfrm rot="19108606">
            <a:off x="1493881" y="1389433"/>
            <a:ext cx="2135233" cy="999851"/>
          </a:xfrm>
          <a:prstGeom prst="curved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9" name="Elipse 38"/>
          <p:cNvSpPr/>
          <p:nvPr/>
        </p:nvSpPr>
        <p:spPr>
          <a:xfrm>
            <a:off x="1380288" y="1820879"/>
            <a:ext cx="2087898" cy="20531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58" name="Subtítulo 2"/>
          <p:cNvSpPr txBox="1">
            <a:spLocks/>
          </p:cNvSpPr>
          <p:nvPr/>
        </p:nvSpPr>
        <p:spPr bwMode="auto">
          <a:xfrm>
            <a:off x="1477189" y="174643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¿Que es la UnADM?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16200000">
            <a:off x="-2795373" y="2767407"/>
            <a:ext cx="6914574" cy="1351023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3673795" y="763401"/>
            <a:ext cx="5571306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Imagen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69" y="2094707"/>
            <a:ext cx="1554284" cy="154960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ipse 3"/>
          <p:cNvSpPr/>
          <p:nvPr/>
        </p:nvSpPr>
        <p:spPr>
          <a:xfrm>
            <a:off x="5822022" y="915471"/>
            <a:ext cx="2456759" cy="23774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4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46" y="852708"/>
            <a:ext cx="1612387" cy="169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841442" y="2551826"/>
            <a:ext cx="2419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Educación </a:t>
            </a:r>
          </a:p>
          <a:p>
            <a:pPr algn="ctr"/>
            <a:r>
              <a:rPr lang="es-MX" b="1" dirty="0" smtClean="0"/>
              <a:t>superior</a:t>
            </a:r>
            <a:endParaRPr lang="es-MX" b="1" dirty="0"/>
          </a:p>
        </p:txBody>
      </p:sp>
      <p:sp>
        <p:nvSpPr>
          <p:cNvPr id="16" name="Elipse 15"/>
          <p:cNvSpPr/>
          <p:nvPr/>
        </p:nvSpPr>
        <p:spPr>
          <a:xfrm>
            <a:off x="8613216" y="992291"/>
            <a:ext cx="2228031" cy="217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6" name="Picture 4" descr="Resultado de imagen para educacion a distancia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749" y="1203318"/>
            <a:ext cx="1270878" cy="127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977919" y="2425977"/>
            <a:ext cx="1597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Modalidad a </a:t>
            </a:r>
          </a:p>
          <a:p>
            <a:pPr algn="ctr"/>
            <a:r>
              <a:rPr lang="es-MX" b="1" dirty="0" smtClean="0"/>
              <a:t>distancia</a:t>
            </a:r>
            <a:endParaRPr lang="es-MX" b="1" dirty="0"/>
          </a:p>
        </p:txBody>
      </p:sp>
      <p:sp>
        <p:nvSpPr>
          <p:cNvPr id="20" name="Elipse 19"/>
          <p:cNvSpPr/>
          <p:nvPr/>
        </p:nvSpPr>
        <p:spPr>
          <a:xfrm>
            <a:off x="3504863" y="1161417"/>
            <a:ext cx="1988616" cy="191730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8" name="Picture 6" descr="Resultado de imagen para UNIVERSIDAD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83" y="1197904"/>
            <a:ext cx="1028355" cy="102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3532322" y="2247726"/>
            <a:ext cx="1950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Institución educativa</a:t>
            </a:r>
            <a:endParaRPr lang="es-MX" b="1" dirty="0"/>
          </a:p>
        </p:txBody>
      </p:sp>
      <p:sp>
        <p:nvSpPr>
          <p:cNvPr id="28" name="Elipse 27"/>
          <p:cNvSpPr/>
          <p:nvPr/>
        </p:nvSpPr>
        <p:spPr>
          <a:xfrm>
            <a:off x="8835948" y="3337220"/>
            <a:ext cx="1525880" cy="15108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80" name="Picture 8" descr="Resultado de imagen para plataformas VIRTUALES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951" y="3399971"/>
            <a:ext cx="1051691" cy="75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8987256" y="4067180"/>
            <a:ext cx="1254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Plataforma virtual</a:t>
            </a:r>
            <a:endParaRPr lang="es-MX" b="1" dirty="0"/>
          </a:p>
        </p:txBody>
      </p:sp>
      <p:sp>
        <p:nvSpPr>
          <p:cNvPr id="29" name="Elipse 28"/>
          <p:cNvSpPr/>
          <p:nvPr/>
        </p:nvSpPr>
        <p:spPr>
          <a:xfrm>
            <a:off x="6698248" y="4397147"/>
            <a:ext cx="2106215" cy="21395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Elipse 29"/>
          <p:cNvSpPr/>
          <p:nvPr/>
        </p:nvSpPr>
        <p:spPr>
          <a:xfrm>
            <a:off x="3810991" y="3473359"/>
            <a:ext cx="2500819" cy="24292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Elipse 30"/>
          <p:cNvSpPr/>
          <p:nvPr/>
        </p:nvSpPr>
        <p:spPr>
          <a:xfrm>
            <a:off x="1178885" y="4030180"/>
            <a:ext cx="2485848" cy="23774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82" name="Picture 10" descr="Imagen relacion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9" y="4558028"/>
            <a:ext cx="1100890" cy="110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6264401" y="5636156"/>
            <a:ext cx="300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Formar </a:t>
            </a:r>
          </a:p>
          <a:p>
            <a:pPr algn="ctr"/>
            <a:r>
              <a:rPr lang="es-MX" b="1" dirty="0" smtClean="0"/>
              <a:t>profesionistas</a:t>
            </a:r>
            <a:endParaRPr lang="es-MX" b="1" dirty="0"/>
          </a:p>
        </p:txBody>
      </p:sp>
      <p:pic>
        <p:nvPicPr>
          <p:cNvPr id="3084" name="Picture 12" descr="Resultado de imagen para hombre ANIMADO con laptop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38" y="4002328"/>
            <a:ext cx="1782529" cy="178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522859" y="5598521"/>
            <a:ext cx="3719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Utilizando </a:t>
            </a:r>
          </a:p>
          <a:p>
            <a:pPr algn="ctr"/>
            <a:r>
              <a:rPr lang="es-MX" b="1" dirty="0" smtClean="0"/>
              <a:t>tecnologías </a:t>
            </a:r>
            <a:endParaRPr lang="es-MX" b="1" dirty="0"/>
          </a:p>
        </p:txBody>
      </p:sp>
      <p:pic>
        <p:nvPicPr>
          <p:cNvPr id="3088" name="Picture 16" descr="Resultado de imagen para APRENDIZAJE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326" y="3602499"/>
            <a:ext cx="1275332" cy="15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3452946" y="5144491"/>
            <a:ext cx="3233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Aprendizaje </a:t>
            </a:r>
          </a:p>
          <a:p>
            <a:pPr algn="ctr"/>
            <a:r>
              <a:rPr lang="es-MX" b="1" dirty="0" smtClean="0"/>
              <a:t>individual</a:t>
            </a:r>
            <a:endParaRPr lang="es-MX" b="1" dirty="0"/>
          </a:p>
        </p:txBody>
      </p:sp>
      <p:sp>
        <p:nvSpPr>
          <p:cNvPr id="49" name="Rectángulo 48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1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3479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1616638" y="289165"/>
            <a:ext cx="927647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s-MX" alt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Modelo educativo de la UnADM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7799446" y="2465445"/>
            <a:ext cx="6914574" cy="1870535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1274256" y="982476"/>
            <a:ext cx="7785522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098" name="Picture 2" descr="Resultado de imagen para MODELO EDUCATIVO DE LA UNAD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298" y="2517211"/>
            <a:ext cx="4378860" cy="381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1072962" y="1203380"/>
            <a:ext cx="8188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 modelo educativo consiste en una recopilación o síntesis de distintas teorías y enfoques pedagógicos, así mismo el modelo educativo de la Universidad Abierta y a Distancia de México busca satisfacer la demanda de educación superior de la sociedad mexicana mediante un plan de estudios flexible que ofrece: </a:t>
            </a:r>
            <a:endParaRPr lang="es-MX" dirty="0"/>
          </a:p>
        </p:txBody>
      </p:sp>
      <p:sp>
        <p:nvSpPr>
          <p:cNvPr id="8" name="Rectángulo redondeado 7"/>
          <p:cNvSpPr/>
          <p:nvPr/>
        </p:nvSpPr>
        <p:spPr>
          <a:xfrm>
            <a:off x="1121234" y="5901772"/>
            <a:ext cx="3030361" cy="3603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Flexible.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1137564" y="3514702"/>
            <a:ext cx="3039892" cy="8325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Tecnología de vanguardia.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1139484" y="4948941"/>
            <a:ext cx="3012112" cy="3675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Inclusivo.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1137564" y="4460837"/>
            <a:ext cx="3014032" cy="37796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Accesible.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1137564" y="5429652"/>
            <a:ext cx="3014032" cy="3644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Interactivo.</a:t>
            </a:r>
            <a:endParaRPr lang="es-MX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1137563" y="2572777"/>
            <a:ext cx="3039893" cy="8325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Centrado en el estudiante.</a:t>
            </a:r>
          </a:p>
        </p:txBody>
      </p:sp>
      <p:sp>
        <p:nvSpPr>
          <p:cNvPr id="40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1711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 curvada hacia arriba 2"/>
          <p:cNvSpPr/>
          <p:nvPr/>
        </p:nvSpPr>
        <p:spPr>
          <a:xfrm rot="9397554">
            <a:off x="3514890" y="3322461"/>
            <a:ext cx="2149223" cy="72720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60" name="Flecha curvada hacia arriba 59"/>
          <p:cNvSpPr/>
          <p:nvPr/>
        </p:nvSpPr>
        <p:spPr>
          <a:xfrm rot="16839139">
            <a:off x="5565155" y="3465940"/>
            <a:ext cx="1508037" cy="7289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2" name="Flecha curvada hacia arriba 1"/>
          <p:cNvSpPr/>
          <p:nvPr/>
        </p:nvSpPr>
        <p:spPr>
          <a:xfrm rot="937486">
            <a:off x="4895318" y="5405560"/>
            <a:ext cx="1508037" cy="7289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79" name="Flecha derecha 78"/>
          <p:cNvSpPr/>
          <p:nvPr/>
        </p:nvSpPr>
        <p:spPr>
          <a:xfrm rot="10800000">
            <a:off x="3028709" y="5284709"/>
            <a:ext cx="956603" cy="388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|</a:t>
            </a:r>
            <a:endParaRPr lang="es-MX" dirty="0"/>
          </a:p>
        </p:txBody>
      </p:sp>
      <p:sp>
        <p:nvSpPr>
          <p:cNvPr id="2058" name="Subtítulo 2"/>
          <p:cNvSpPr txBox="1">
            <a:spLocks/>
          </p:cNvSpPr>
          <p:nvPr/>
        </p:nvSpPr>
        <p:spPr bwMode="auto">
          <a:xfrm>
            <a:off x="2065737" y="317277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s-E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Oferta educativa de la UnADM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8012200" y="2722459"/>
            <a:ext cx="6914574" cy="1443541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858443" y="994397"/>
            <a:ext cx="9151219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Elipse 8"/>
          <p:cNvSpPr/>
          <p:nvPr/>
        </p:nvSpPr>
        <p:spPr>
          <a:xfrm>
            <a:off x="4040391" y="2234143"/>
            <a:ext cx="1915842" cy="187567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Elipse 43"/>
          <p:cNvSpPr/>
          <p:nvPr/>
        </p:nvSpPr>
        <p:spPr>
          <a:xfrm>
            <a:off x="3397248" y="4370584"/>
            <a:ext cx="2172199" cy="21464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Elipse 44"/>
          <p:cNvSpPr/>
          <p:nvPr/>
        </p:nvSpPr>
        <p:spPr>
          <a:xfrm>
            <a:off x="5732051" y="3603739"/>
            <a:ext cx="1952209" cy="19611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578018" y="3686773"/>
            <a:ext cx="2314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Posgrados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3148646" y="4599832"/>
            <a:ext cx="268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  <a:p>
            <a:pPr algn="ctr"/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superior universitario</a:t>
            </a:r>
            <a:endParaRPr lang="es-MX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42148" y="2413493"/>
            <a:ext cx="1914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23 Licenciaturas </a:t>
            </a:r>
          </a:p>
          <a:p>
            <a:pPr algn="ctr"/>
            <a:endParaRPr lang="es-MX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437357" y="1457617"/>
            <a:ext cx="3165231" cy="597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Nutrición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aplicada.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6153046" y="2172486"/>
            <a:ext cx="3165231" cy="597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Matemática.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6152817" y="1420273"/>
            <a:ext cx="3165231" cy="597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Biotecnología.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2" name="Rectángulo redondeado 51"/>
          <p:cNvSpPr/>
          <p:nvPr/>
        </p:nvSpPr>
        <p:spPr>
          <a:xfrm>
            <a:off x="437357" y="2179582"/>
            <a:ext cx="3165231" cy="597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alimentaria.</a:t>
            </a:r>
          </a:p>
        </p:txBody>
      </p:sp>
      <p:sp>
        <p:nvSpPr>
          <p:cNvPr id="53" name="Rectángulo redondeado 52"/>
          <p:cNvSpPr/>
          <p:nvPr/>
        </p:nvSpPr>
        <p:spPr>
          <a:xfrm>
            <a:off x="437357" y="2902235"/>
            <a:ext cx="3165231" cy="5977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Contaduría y finanzas publicas.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1002300" y="4352621"/>
            <a:ext cx="1992217" cy="558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publica.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19175" y="5107579"/>
            <a:ext cx="1992217" cy="558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Telemática.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-4145543" y="9053157"/>
            <a:ext cx="152624" cy="457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MX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ángulo redondeado 57"/>
          <p:cNvSpPr/>
          <p:nvPr/>
        </p:nvSpPr>
        <p:spPr>
          <a:xfrm>
            <a:off x="8128035" y="2989777"/>
            <a:ext cx="1976277" cy="122780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 smtClean="0">
                <a:solidFill>
                  <a:schemeClr val="tx1"/>
                </a:solidFill>
              </a:rPr>
              <a:t>Especialidad en enseñanza de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la historia de México.</a:t>
            </a:r>
            <a:endParaRPr lang="es-MX" b="1" dirty="0">
              <a:solidFill>
                <a:schemeClr val="tx1"/>
              </a:solidFill>
            </a:endParaRPr>
          </a:p>
        </p:txBody>
      </p:sp>
      <p:sp>
        <p:nvSpPr>
          <p:cNvPr id="59" name="Rectángulo redondeado 58"/>
          <p:cNvSpPr/>
          <p:nvPr/>
        </p:nvSpPr>
        <p:spPr>
          <a:xfrm>
            <a:off x="8120064" y="4326520"/>
            <a:ext cx="1992217" cy="5583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alimentaria.</a:t>
            </a:r>
          </a:p>
        </p:txBody>
      </p:sp>
      <p:pic>
        <p:nvPicPr>
          <p:cNvPr id="4122" name="Picture 26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290" y="3001032"/>
            <a:ext cx="1060131" cy="106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63" y="4378373"/>
            <a:ext cx="1288914" cy="101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Resultado de imagen para diploma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64" y="5457441"/>
            <a:ext cx="1014184" cy="101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lecha derecha 15"/>
          <p:cNvSpPr/>
          <p:nvPr/>
        </p:nvSpPr>
        <p:spPr>
          <a:xfrm>
            <a:off x="7068756" y="3599311"/>
            <a:ext cx="981316" cy="39468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lecha derecha 16"/>
          <p:cNvSpPr/>
          <p:nvPr/>
        </p:nvSpPr>
        <p:spPr>
          <a:xfrm>
            <a:off x="5230315" y="2264614"/>
            <a:ext cx="837770" cy="4246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2" name="Flecha derecha 71"/>
          <p:cNvSpPr/>
          <p:nvPr/>
        </p:nvSpPr>
        <p:spPr>
          <a:xfrm>
            <a:off x="5230315" y="1488699"/>
            <a:ext cx="837770" cy="4246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3" name="Flecha derecha 72"/>
          <p:cNvSpPr/>
          <p:nvPr/>
        </p:nvSpPr>
        <p:spPr>
          <a:xfrm rot="10800000">
            <a:off x="3807010" y="1487586"/>
            <a:ext cx="837770" cy="4246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Flecha derecha 73"/>
          <p:cNvSpPr/>
          <p:nvPr/>
        </p:nvSpPr>
        <p:spPr>
          <a:xfrm rot="10800000">
            <a:off x="3790747" y="2246669"/>
            <a:ext cx="837770" cy="4246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Flecha derecha 74"/>
          <p:cNvSpPr/>
          <p:nvPr/>
        </p:nvSpPr>
        <p:spPr>
          <a:xfrm rot="10800000">
            <a:off x="3749057" y="2975949"/>
            <a:ext cx="837770" cy="4246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Rectángulo 27"/>
          <p:cNvSpPr/>
          <p:nvPr/>
        </p:nvSpPr>
        <p:spPr>
          <a:xfrm>
            <a:off x="4570044" y="1600520"/>
            <a:ext cx="206069" cy="11837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7" name="Rectángulo 76"/>
          <p:cNvSpPr/>
          <p:nvPr/>
        </p:nvSpPr>
        <p:spPr>
          <a:xfrm>
            <a:off x="5227984" y="1598557"/>
            <a:ext cx="206069" cy="11837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0" name="Flecha derecha 69"/>
          <p:cNvSpPr/>
          <p:nvPr/>
        </p:nvSpPr>
        <p:spPr>
          <a:xfrm>
            <a:off x="7424713" y="4439300"/>
            <a:ext cx="615584" cy="39468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Flecha derecha 28"/>
          <p:cNvSpPr/>
          <p:nvPr/>
        </p:nvSpPr>
        <p:spPr>
          <a:xfrm rot="10800000">
            <a:off x="3073457" y="4583930"/>
            <a:ext cx="956603" cy="388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0" name="Flecha derecha 79"/>
          <p:cNvSpPr/>
          <p:nvPr/>
        </p:nvSpPr>
        <p:spPr>
          <a:xfrm rot="10800000">
            <a:off x="3044337" y="5968944"/>
            <a:ext cx="956603" cy="388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128" name="Picture 32" descr="Resultado de imagen para NUTRICION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64" y="1420274"/>
            <a:ext cx="679006" cy="66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0" name="Picture 34" descr="Imagen relacionad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8170"/>
          <a:stretch/>
        </p:blipFill>
        <p:spPr bwMode="auto">
          <a:xfrm>
            <a:off x="269057" y="2131333"/>
            <a:ext cx="676713" cy="67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2" name="Picture 36" descr="Resultado de imagen para CONTADURIA 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4" r="31893"/>
          <a:stretch/>
        </p:blipFill>
        <p:spPr bwMode="auto">
          <a:xfrm>
            <a:off x="240544" y="2858223"/>
            <a:ext cx="703358" cy="71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4" name="Picture 38" descr="Resultado de imagen para biotecnologia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24" y="1347280"/>
            <a:ext cx="704297" cy="70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6" name="Picture 40" descr="Resultado de imagen para MATEMATICAS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47" y="2080558"/>
            <a:ext cx="777665" cy="77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34" descr="Imagen relacionad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8170"/>
          <a:stretch/>
        </p:blipFill>
        <p:spPr bwMode="auto">
          <a:xfrm>
            <a:off x="9841378" y="4257444"/>
            <a:ext cx="676713" cy="67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2" name="Picture 46" descr="Resultado de imagen para mexico 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42" y="3308321"/>
            <a:ext cx="1327665" cy="8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4" name="Picture 48" descr="Resultado de imagen para SEGURIDAD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85" y="4260199"/>
            <a:ext cx="726057" cy="72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ángulo redondeado 92"/>
          <p:cNvSpPr/>
          <p:nvPr/>
        </p:nvSpPr>
        <p:spPr>
          <a:xfrm>
            <a:off x="1016368" y="5776507"/>
            <a:ext cx="1992217" cy="873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Servicios </a:t>
            </a:r>
            <a:endPara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</a:p>
        </p:txBody>
      </p:sp>
      <p:pic>
        <p:nvPicPr>
          <p:cNvPr id="4146" name="Picture 50" descr="Resultado de imagen para TELEMATICA 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16" y="5024519"/>
            <a:ext cx="688384" cy="69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8" name="Picture 52" descr="Resultado de imagen para SALUD 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44" y="5836521"/>
            <a:ext cx="788327" cy="78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ángulo 101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4" name="CuadroTexto 33"/>
          <p:cNvSpPr txBox="1">
            <a:spLocks noChangeArrowheads="1"/>
          </p:cNvSpPr>
          <p:nvPr/>
        </p:nvSpPr>
        <p:spPr bwMode="auto">
          <a:xfrm>
            <a:off x="-1884789" y="6587686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44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/>
          <p:cNvCxnSpPr/>
          <p:nvPr/>
        </p:nvCxnSpPr>
        <p:spPr>
          <a:xfrm>
            <a:off x="763235" y="5947794"/>
            <a:ext cx="7752446" cy="0"/>
          </a:xfrm>
          <a:prstGeom prst="line">
            <a:avLst/>
          </a:prstGeom>
          <a:ln w="38100">
            <a:solidFill>
              <a:srgbClr val="E26C0A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63" name="Imagen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14" y="1453597"/>
            <a:ext cx="3489686" cy="267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upo 18"/>
          <p:cNvGrpSpPr/>
          <p:nvPr/>
        </p:nvGrpSpPr>
        <p:grpSpPr>
          <a:xfrm rot="5400000">
            <a:off x="4682018" y="158955"/>
            <a:ext cx="12182030" cy="2825231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sp>
        <p:nvSpPr>
          <p:cNvPr id="2058" name="Subtítulo 2"/>
          <p:cNvSpPr txBox="1">
            <a:spLocks/>
          </p:cNvSpPr>
          <p:nvPr/>
        </p:nvSpPr>
        <p:spPr bwMode="auto">
          <a:xfrm>
            <a:off x="-360374" y="4573774"/>
            <a:ext cx="9999663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4000" b="1" dirty="0">
                <a:latin typeface="Arial" panose="020B0604020202020204" pitchFamily="34" charset="0"/>
                <a:cs typeface="Arial" panose="020B0604020202020204" pitchFamily="34" charset="0"/>
              </a:rPr>
              <a:t>MAESTRIA EN SEGURIDAD ALIMENTARIA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1889433" y="523133"/>
            <a:ext cx="5500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POSGRADO</a:t>
            </a:r>
            <a:endParaRPr lang="es-MX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06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767375" y="721115"/>
            <a:ext cx="106377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¿Que es la Maestría en Seguridad Alimentaria?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1349" y="-871"/>
            <a:ext cx="12182030" cy="695222"/>
            <a:chOff x="-12700" y="-26988"/>
            <a:chExt cx="12193588" cy="877888"/>
          </a:xfrm>
        </p:grpSpPr>
        <p:sp>
          <p:nvSpPr>
            <p:cNvPr id="10" name="Rectángulo 9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grpSp>
        <p:nvGrpSpPr>
          <p:cNvPr id="15" name="Grupo 14"/>
          <p:cNvGrpSpPr/>
          <p:nvPr/>
        </p:nvGrpSpPr>
        <p:grpSpPr>
          <a:xfrm rot="10800000">
            <a:off x="0" y="5975757"/>
            <a:ext cx="12182030" cy="870600"/>
            <a:chOff x="-12700" y="-26988"/>
            <a:chExt cx="12193588" cy="877888"/>
          </a:xfrm>
        </p:grpSpPr>
        <p:sp>
          <p:nvSpPr>
            <p:cNvPr id="16" name="Rectángulo 15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sp>
        <p:nvSpPr>
          <p:cNvPr id="29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3" name="Imagen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963" y="1769778"/>
            <a:ext cx="3966693" cy="321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618186" y="1961277"/>
            <a:ext cx="8465941" cy="1593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Rectángulo 23"/>
          <p:cNvSpPr/>
          <p:nvPr/>
        </p:nvSpPr>
        <p:spPr>
          <a:xfrm>
            <a:off x="618186" y="3762397"/>
            <a:ext cx="8465942" cy="107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Rectángulo 24"/>
          <p:cNvSpPr/>
          <p:nvPr/>
        </p:nvSpPr>
        <p:spPr>
          <a:xfrm>
            <a:off x="631064" y="5204909"/>
            <a:ext cx="8465942" cy="6199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1507394" y="3885572"/>
            <a:ext cx="758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Verdana" panose="020B0604030504040204" pitchFamily="34" charset="0"/>
              </a:rPr>
              <a:t>Es </a:t>
            </a:r>
            <a:r>
              <a:rPr lang="es-ES" dirty="0">
                <a:latin typeface="Verdana" panose="020B0604030504040204" pitchFamily="34" charset="0"/>
              </a:rPr>
              <a:t>l</a:t>
            </a:r>
            <a:r>
              <a:rPr lang="es-ES" dirty="0" smtClean="0">
                <a:latin typeface="Verdana" panose="020B0604030504040204" pitchFamily="34" charset="0"/>
              </a:rPr>
              <a:t>a </a:t>
            </a:r>
            <a:r>
              <a:rPr lang="es-ES" dirty="0">
                <a:latin typeface="Verdana" panose="020B0604030504040204" pitchFamily="34" charset="0"/>
              </a:rPr>
              <a:t>sustentabilidad del medio y los recursos hídricos con que se producen los </a:t>
            </a:r>
            <a:r>
              <a:rPr lang="es-ES" dirty="0" smtClean="0">
                <a:latin typeface="Verdana" panose="020B0604030504040204" pitchFamily="34" charset="0"/>
              </a:rPr>
              <a:t>alimentos</a:t>
            </a:r>
            <a:r>
              <a:rPr lang="es-ES" dirty="0">
                <a:latin typeface="Verdana" panose="020B0604030504040204" pitchFamily="34" charset="0"/>
              </a:rPr>
              <a:t>.</a:t>
            </a:r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1494517" y="2157627"/>
            <a:ext cx="7602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Conjunto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las asignaturas se formó mediante la colaboración con expertos de Universidades de Latinoamérica y de Iberoamérica, considerando los distintos campos del conocimiento que requieren desarrollarse para atender las necesidades de la Seguridad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Alimentaria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531923" y="5161974"/>
            <a:ext cx="75006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Verdana" panose="020B0604030504040204" pitchFamily="34" charset="0"/>
              </a:rPr>
              <a:t>Adquisición de </a:t>
            </a:r>
            <a:r>
              <a:rPr lang="es-ES" b="0" i="0" dirty="0" smtClean="0">
                <a:effectLst/>
                <a:latin typeface="Verdana" panose="020B0604030504040204" pitchFamily="34" charset="0"/>
              </a:rPr>
              <a:t>conocimientos innovadores </a:t>
            </a:r>
            <a:r>
              <a:rPr lang="es-ES" sz="2000" b="0" i="0" dirty="0" smtClean="0">
                <a:effectLst/>
                <a:latin typeface="Verdana" panose="020B0604030504040204" pitchFamily="34" charset="0"/>
              </a:rPr>
              <a:t>necesarios</a:t>
            </a:r>
            <a:r>
              <a:rPr lang="es-ES" b="0" i="0" dirty="0" smtClean="0">
                <a:effectLst/>
                <a:latin typeface="Verdana" panose="020B0604030504040204" pitchFamily="34" charset="0"/>
              </a:rPr>
              <a:t> y pertinentes.</a:t>
            </a:r>
            <a:endParaRPr lang="es-ES" b="0" i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170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50" y="1987356"/>
            <a:ext cx="1454284" cy="142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56" y="3414013"/>
            <a:ext cx="1454284" cy="142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75" y="4525394"/>
            <a:ext cx="1454284" cy="142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4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2619530" y="327565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s-MX" sz="4400" b="1" dirty="0" smtClean="0"/>
              <a:t>¿Que es la Seguridad Alimentaria?</a:t>
            </a:r>
            <a:endParaRPr lang="es-MX" altLang="es-MX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16200000">
            <a:off x="-2750294" y="2731261"/>
            <a:ext cx="6914574" cy="1452052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2194835" y="1055077"/>
            <a:ext cx="9151219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2619528" y="1624541"/>
            <a:ext cx="7690663" cy="1810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/>
          <p:cNvSpPr/>
          <p:nvPr/>
        </p:nvSpPr>
        <p:spPr>
          <a:xfrm>
            <a:off x="2398289" y="3709307"/>
            <a:ext cx="7911902" cy="1810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516966" y="1780085"/>
            <a:ext cx="6611256" cy="180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El panorama de la seguridad alimentaria y nutricional en México se aborda a partir de los cuatro pilares que la componen: disponibilidad, acceso y uso de los alimentos, y estabilidad de la oferta, así como desde las dos caras de la malnutrición en México: obesidad y desnutrición.</a:t>
            </a:r>
          </a:p>
          <a:p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3516966" y="3858249"/>
            <a:ext cx="6611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dirty="0"/>
              <a:t>seguridad alimentaria es un concepto multidimensional. Para alcanzar la seguridad alimentaria de la población mexicana, se requiere un rediseño de política, estrategias tanto productivas como sociales y refuerzo a los mecanismos de gobernanza institucional.</a:t>
            </a:r>
            <a:endParaRPr lang="es-MX" dirty="0"/>
          </a:p>
        </p:txBody>
      </p:sp>
      <p:sp>
        <p:nvSpPr>
          <p:cNvPr id="16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www.scielo.org.mx</a:t>
            </a:r>
            <a:r>
              <a:rPr lang="es-MX" altLang="es-MX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alt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46" name="Picture 6" descr="Resultado de imagen para CIRCULO AZUL 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32" y="1459527"/>
            <a:ext cx="2179754" cy="217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n para SEGURIDAD ALIMENTARIA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01" y="1765014"/>
            <a:ext cx="2971633" cy="16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esultado de imagen para CIRCULO AZUL 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067" y="3500771"/>
            <a:ext cx="2179754" cy="217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Resultado de imagen para SEGURIDAD ALIMENTARIA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36" y="3806258"/>
            <a:ext cx="2971633" cy="16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7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619613" y="291593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Pilares de la Seguridad Alimentaria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8054279" y="2776853"/>
            <a:ext cx="6914574" cy="1360869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885087" y="1000680"/>
            <a:ext cx="947102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575870" y="1712975"/>
            <a:ext cx="9595275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Contar </a:t>
            </a:r>
            <a:r>
              <a:rPr lang="es-ES" dirty="0"/>
              <a:t>con los alimentos básicos, suficientes, estables y de buena calidad que satisfagan las necesidades nutricionales de la población. 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575869" y="4515040"/>
            <a:ext cx="959527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C</a:t>
            </a:r>
            <a:r>
              <a:rPr lang="es-ES" dirty="0" smtClean="0"/>
              <a:t>ontar </a:t>
            </a:r>
            <a:r>
              <a:rPr lang="es-ES" dirty="0"/>
              <a:t>en todo momento con la capacidad física, económica (ingresos) y social a los alimentos </a:t>
            </a:r>
            <a:r>
              <a:rPr lang="es-ES" dirty="0" smtClean="0"/>
              <a:t>básicos.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575869" y="3501698"/>
            <a:ext cx="960805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</a:t>
            </a:r>
            <a:r>
              <a:rPr lang="es-ES" dirty="0"/>
              <a:t>capacidad de ingerir los alimentos; los que deben ser nutritivos, con la calidad higiénica adecuada y suficientes para satisfacer las necesidades nutricionales de </a:t>
            </a:r>
            <a:r>
              <a:rPr lang="es-ES" dirty="0" smtClean="0"/>
              <a:t>las personas.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575870" y="2765355"/>
            <a:ext cx="9595275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Aprovechamiento </a:t>
            </a:r>
            <a:r>
              <a:rPr lang="es-ES" dirty="0"/>
              <a:t>de los alimentos para tener una buena salud, productividad y calidad de vida. 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491133" y="1339817"/>
            <a:ext cx="1760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DISPONIBILIDAD</a:t>
            </a:r>
            <a:r>
              <a:rPr lang="es-ES" dirty="0"/>
              <a:t> </a:t>
            </a:r>
          </a:p>
          <a:p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491133" y="2377985"/>
            <a:ext cx="9680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UTILIZACIÓN BIOLÓGICA </a:t>
            </a:r>
          </a:p>
          <a:p>
            <a:endParaRPr lang="es-MX" dirty="0"/>
          </a:p>
        </p:txBody>
      </p:sp>
      <p:sp>
        <p:nvSpPr>
          <p:cNvPr id="2048" name="CuadroTexto 2047"/>
          <p:cNvSpPr txBox="1"/>
          <p:nvPr/>
        </p:nvSpPr>
        <p:spPr>
          <a:xfrm>
            <a:off x="491133" y="3132366"/>
            <a:ext cx="609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CONSUMO</a:t>
            </a:r>
            <a:endParaRPr lang="es-MX" b="1" dirty="0"/>
          </a:p>
        </p:txBody>
      </p:sp>
      <p:sp>
        <p:nvSpPr>
          <p:cNvPr id="2049" name="CuadroTexto 2048"/>
          <p:cNvSpPr txBox="1"/>
          <p:nvPr/>
        </p:nvSpPr>
        <p:spPr>
          <a:xfrm>
            <a:off x="491133" y="4150831"/>
            <a:ext cx="154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ACCESO</a:t>
            </a:r>
          </a:p>
          <a:p>
            <a:endParaRPr lang="es-MX" dirty="0"/>
          </a:p>
        </p:txBody>
      </p:sp>
      <p:pic>
        <p:nvPicPr>
          <p:cNvPr id="3086" name="Picture 14" descr="Resultado de imagen para seguridad aliment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69" y="5276053"/>
            <a:ext cx="9595276" cy="158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14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0" y="6137275"/>
            <a:ext cx="12222163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0" y="6251575"/>
            <a:ext cx="12222163" cy="2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1588" y="192088"/>
            <a:ext cx="12180888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-11113" y="609600"/>
            <a:ext cx="12192001" cy="241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0" y="6424613"/>
            <a:ext cx="12222163" cy="241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-12700" y="165100"/>
            <a:ext cx="12192000" cy="225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-12700" y="-26988"/>
            <a:ext cx="12192000" cy="2413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" name="Rectángulo 19"/>
          <p:cNvSpPr/>
          <p:nvPr/>
        </p:nvSpPr>
        <p:spPr>
          <a:xfrm>
            <a:off x="0" y="6608763"/>
            <a:ext cx="12222163" cy="241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131" name="Título 2"/>
          <p:cNvSpPr>
            <a:spLocks noGrp="1"/>
          </p:cNvSpPr>
          <p:nvPr>
            <p:ph type="ctrTitle"/>
          </p:nvPr>
        </p:nvSpPr>
        <p:spPr>
          <a:xfrm>
            <a:off x="1077076" y="708843"/>
            <a:ext cx="9950450" cy="1409700"/>
          </a:xfrm>
        </p:spPr>
        <p:txBody>
          <a:bodyPr>
            <a:normAutofit/>
          </a:bodyPr>
          <a:lstStyle/>
          <a:p>
            <a:r>
              <a:rPr lang="es-MX" sz="3600" b="1" dirty="0" smtClean="0"/>
              <a:t>Porque estudiar el Posgrado de Maestría </a:t>
            </a:r>
            <a:r>
              <a:rPr lang="es-MX" sz="3600" b="1" dirty="0"/>
              <a:t>e</a:t>
            </a:r>
            <a:r>
              <a:rPr lang="es-MX" sz="3600" b="1" dirty="0" smtClean="0"/>
              <a:t>n Seguridad Alimentaria.</a:t>
            </a:r>
            <a:endParaRPr lang="es-MX" alt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292851" y="2298724"/>
            <a:ext cx="1892300" cy="18573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4379076" y="2538436"/>
            <a:ext cx="2701925" cy="25733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2326439" y="2593999"/>
            <a:ext cx="1925637" cy="19113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7295314" y="2495574"/>
            <a:ext cx="2246312" cy="22336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9898814" y="2148882"/>
            <a:ext cx="1970087" cy="19526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42" name="Picture 4" descr="Resultado de imagen para SEGURIDAD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89" y="3140099"/>
            <a:ext cx="92868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3" name="CuadroTexto 10"/>
          <p:cNvSpPr txBox="1">
            <a:spLocks noChangeArrowheads="1"/>
          </p:cNvSpPr>
          <p:nvPr/>
        </p:nvSpPr>
        <p:spPr bwMode="auto">
          <a:xfrm>
            <a:off x="507164" y="2549549"/>
            <a:ext cx="152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Arial" panose="020B0604020202020204" pitchFamily="34" charset="0"/>
                <a:cs typeface="Arial" panose="020B0604020202020204" pitchFamily="34" charset="0"/>
              </a:rPr>
              <a:t>Seguridad alimentaria.</a:t>
            </a:r>
            <a:endParaRPr lang="es-MX" alt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s-MX" altLang="es-MX"/>
          </a:p>
        </p:txBody>
      </p:sp>
      <p:sp>
        <p:nvSpPr>
          <p:cNvPr id="5144" name="CuadroTexto 11"/>
          <p:cNvSpPr txBox="1">
            <a:spLocks noChangeArrowheads="1"/>
          </p:cNvSpPr>
          <p:nvPr/>
        </p:nvSpPr>
        <p:spPr bwMode="auto">
          <a:xfrm>
            <a:off x="2505826" y="2609874"/>
            <a:ext cx="154781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Arial" panose="020B0604020202020204" pitchFamily="34" charset="0"/>
                <a:cs typeface="Arial" panose="020B0604020202020204" pitchFamily="34" charset="0"/>
              </a:rPr>
              <a:t>Diseñar proyectos sustentables y rentables.</a:t>
            </a:r>
            <a:endParaRPr lang="es-MX" alt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s-MX" altLang="es-MX"/>
          </a:p>
        </p:txBody>
      </p:sp>
      <p:pic>
        <p:nvPicPr>
          <p:cNvPr id="5145" name="Picture 6" descr="Resultado de imagen para DISEÃO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764" y="3702074"/>
            <a:ext cx="798512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6" name="CuadroTexto 12"/>
          <p:cNvSpPr txBox="1">
            <a:spLocks noChangeArrowheads="1"/>
          </p:cNvSpPr>
          <p:nvPr/>
        </p:nvSpPr>
        <p:spPr bwMode="auto">
          <a:xfrm>
            <a:off x="4414001" y="2889274"/>
            <a:ext cx="16764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Arial" panose="020B0604020202020204" pitchFamily="34" charset="0"/>
                <a:cs typeface="Arial" panose="020B0604020202020204" pitchFamily="34" charset="0"/>
              </a:rPr>
              <a:t>Políticas públicas sectoriales y territoriales, nacionales y regionales</a:t>
            </a:r>
            <a:endParaRPr lang="es-MX" altLang="es-MX"/>
          </a:p>
        </p:txBody>
      </p:sp>
      <p:pic>
        <p:nvPicPr>
          <p:cNvPr id="5147" name="Picture 8" descr="Resultado de imagen para POLITICA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39" y="2889274"/>
            <a:ext cx="1541462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8" name="CuadroTexto 13"/>
          <p:cNvSpPr txBox="1">
            <a:spLocks noChangeArrowheads="1"/>
          </p:cNvSpPr>
          <p:nvPr/>
        </p:nvSpPr>
        <p:spPr bwMode="auto">
          <a:xfrm>
            <a:off x="7333414" y="2854349"/>
            <a:ext cx="22431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MX">
                <a:latin typeface="Arial" panose="020B0604020202020204" pitchFamily="34" charset="0"/>
                <a:cs typeface="Arial" panose="020B0604020202020204" pitchFamily="34" charset="0"/>
              </a:rPr>
              <a:t>Innovación en el sector agroalimentario</a:t>
            </a:r>
            <a:endParaRPr lang="es-MX" altLang="es-MX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s-MX" altLang="es-MX"/>
          </a:p>
        </p:txBody>
      </p:sp>
      <p:pic>
        <p:nvPicPr>
          <p:cNvPr id="5149" name="Picture 10" descr="Resultado de imagen para ALIMENTOS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801" y="3694136"/>
            <a:ext cx="75882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0" name="CuadroTexto 18"/>
          <p:cNvSpPr txBox="1">
            <a:spLocks noChangeArrowheads="1"/>
          </p:cNvSpPr>
          <p:nvPr/>
        </p:nvSpPr>
        <p:spPr bwMode="auto">
          <a:xfrm>
            <a:off x="9996445" y="2559050"/>
            <a:ext cx="1244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MX" dirty="0">
                <a:latin typeface="Arial" panose="020B0604020202020204" pitchFamily="34" charset="0"/>
                <a:cs typeface="Arial" panose="020B0604020202020204" pitchFamily="34" charset="0"/>
              </a:rPr>
              <a:t>Manejo de los recursos naturales.</a:t>
            </a:r>
            <a:endParaRPr lang="es-MX" alt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s-MX" altLang="es-MX" dirty="0"/>
          </a:p>
        </p:txBody>
      </p:sp>
      <p:pic>
        <p:nvPicPr>
          <p:cNvPr id="5151" name="Picture 12" descr="Resultado de imagen para recursos naturales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526" y="2492968"/>
            <a:ext cx="720725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ángulo 31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59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867524" y="224767"/>
            <a:ext cx="9833945" cy="206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 conocimientos, habilidades y competencias se necesitan para estudiar el posgrado de maestría en seguridad alimentaria.</a:t>
            </a:r>
            <a:endParaRPr lang="es-MX" alt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8046604" y="2732430"/>
            <a:ext cx="6914574" cy="1336566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911613" y="1527039"/>
            <a:ext cx="947102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1301878" y="4984596"/>
            <a:ext cx="3619125" cy="11418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tx1"/>
                </a:solidFill>
              </a:rPr>
              <a:t>Conocimientos en agronomía, nutrición, economía y </a:t>
            </a:r>
            <a:endParaRPr lang="es-ES" dirty="0" smtClean="0">
              <a:solidFill>
                <a:schemeClr val="tx1"/>
              </a:solidFill>
            </a:endParaRPr>
          </a:p>
          <a:p>
            <a:r>
              <a:rPr lang="es-ES" dirty="0" smtClean="0">
                <a:solidFill>
                  <a:schemeClr val="tx1"/>
                </a:solidFill>
              </a:rPr>
              <a:t>disciplinas </a:t>
            </a:r>
            <a:r>
              <a:rPr lang="es-ES" dirty="0">
                <a:solidFill>
                  <a:schemeClr val="tx1"/>
                </a:solidFill>
              </a:rPr>
              <a:t>afines a la seguridad alimentaria.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1335804" y="3379402"/>
            <a:ext cx="3616169" cy="11353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>
                <a:solidFill>
                  <a:schemeClr val="tx1"/>
                </a:solidFill>
              </a:rPr>
              <a:t>Conocimientos de desarrollo e implementación de políticas públicas en seguridad </a:t>
            </a:r>
            <a:endParaRPr lang="es-ES" dirty="0" smtClean="0">
              <a:solidFill>
                <a:schemeClr val="tx1"/>
              </a:solidFill>
            </a:endParaRPr>
          </a:p>
          <a:p>
            <a:pPr algn="r"/>
            <a:r>
              <a:rPr lang="es-ES" dirty="0" smtClean="0">
                <a:solidFill>
                  <a:schemeClr val="tx1"/>
                </a:solidFill>
              </a:rPr>
              <a:t>alimentaria</a:t>
            </a:r>
            <a:r>
              <a:rPr lang="es-E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1361862" y="1778518"/>
            <a:ext cx="3590111" cy="11577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tx1"/>
                </a:solidFill>
              </a:rPr>
              <a:t>Conocimientos en las áreas de producción y post-cosecha, </a:t>
            </a:r>
            <a:endParaRPr lang="es-ES" dirty="0" smtClean="0">
              <a:solidFill>
                <a:schemeClr val="tx1"/>
              </a:solidFill>
            </a:endParaRPr>
          </a:p>
          <a:p>
            <a:r>
              <a:rPr lang="es-ES" dirty="0" smtClean="0">
                <a:solidFill>
                  <a:schemeClr val="tx1"/>
                </a:solidFill>
              </a:rPr>
              <a:t>valor </a:t>
            </a:r>
            <a:r>
              <a:rPr lang="es-ES" dirty="0">
                <a:solidFill>
                  <a:schemeClr val="tx1"/>
                </a:solidFill>
              </a:rPr>
              <a:t>agregado y </a:t>
            </a:r>
            <a:r>
              <a:rPr lang="es-ES" dirty="0" smtClean="0">
                <a:solidFill>
                  <a:schemeClr val="tx1"/>
                </a:solidFill>
              </a:rPr>
              <a:t>procesamiento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de alimentos.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59" y="1663104"/>
            <a:ext cx="1148157" cy="116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politicas 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4" y="3361378"/>
            <a:ext cx="1172192" cy="117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nutricion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63" y="4580655"/>
            <a:ext cx="1034797" cy="154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8" descr="Resultado de imagen para icono curp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2048" name="Rectángulo redondeado 2047"/>
          <p:cNvSpPr/>
          <p:nvPr/>
        </p:nvSpPr>
        <p:spPr>
          <a:xfrm>
            <a:off x="5931148" y="1778518"/>
            <a:ext cx="3477296" cy="11686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>
                <a:solidFill>
                  <a:schemeClr val="tx1"/>
                </a:solidFill>
              </a:rPr>
              <a:t>Habilidades y competencias tecnológicas.</a:t>
            </a:r>
          </a:p>
        </p:txBody>
      </p:sp>
      <p:sp>
        <p:nvSpPr>
          <p:cNvPr id="2049" name="Rectángulo redondeado 2048"/>
          <p:cNvSpPr/>
          <p:nvPr/>
        </p:nvSpPr>
        <p:spPr>
          <a:xfrm>
            <a:off x="6389771" y="3361378"/>
            <a:ext cx="3475866" cy="1094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>
                <a:solidFill>
                  <a:schemeClr val="tx1"/>
                </a:solidFill>
              </a:rPr>
              <a:t>Tener conocimientos avanzados de métodos cuantitativos y estadística.</a:t>
            </a:r>
            <a:br>
              <a:rPr lang="es-ES" dirty="0">
                <a:solidFill>
                  <a:schemeClr val="tx1"/>
                </a:solidFill>
              </a:rPr>
            </a:b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1050" name="Picture 26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041" y="1750528"/>
            <a:ext cx="1240722" cy="124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97" y="3318543"/>
            <a:ext cx="1180373" cy="118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70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ángulo redondeado 92"/>
          <p:cNvSpPr/>
          <p:nvPr/>
        </p:nvSpPr>
        <p:spPr>
          <a:xfrm>
            <a:off x="4413716" y="4562991"/>
            <a:ext cx="2972417" cy="7634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1" name="Rectángulo redondeado 90"/>
          <p:cNvSpPr/>
          <p:nvPr/>
        </p:nvSpPr>
        <p:spPr>
          <a:xfrm>
            <a:off x="592805" y="5315057"/>
            <a:ext cx="3193584" cy="508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0" name="Rectángulo redondeado 89"/>
          <p:cNvSpPr/>
          <p:nvPr/>
        </p:nvSpPr>
        <p:spPr>
          <a:xfrm>
            <a:off x="604316" y="4669836"/>
            <a:ext cx="3194952" cy="508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9" name="Rectángulo redondeado 88"/>
          <p:cNvSpPr/>
          <p:nvPr/>
        </p:nvSpPr>
        <p:spPr>
          <a:xfrm>
            <a:off x="4427242" y="3940737"/>
            <a:ext cx="2958891" cy="508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Rectángulo redondeado 86"/>
          <p:cNvSpPr/>
          <p:nvPr/>
        </p:nvSpPr>
        <p:spPr>
          <a:xfrm>
            <a:off x="4443287" y="3166918"/>
            <a:ext cx="2933530" cy="6605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8" name="Rectángulo redondeado 87"/>
          <p:cNvSpPr/>
          <p:nvPr/>
        </p:nvSpPr>
        <p:spPr>
          <a:xfrm>
            <a:off x="592805" y="4054910"/>
            <a:ext cx="3193584" cy="508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67" name="Rectángulo redondeado 2066"/>
          <p:cNvSpPr/>
          <p:nvPr/>
        </p:nvSpPr>
        <p:spPr>
          <a:xfrm>
            <a:off x="592805" y="3111169"/>
            <a:ext cx="3206463" cy="8113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4" name="Rectángulo redondeado 83"/>
          <p:cNvSpPr/>
          <p:nvPr/>
        </p:nvSpPr>
        <p:spPr>
          <a:xfrm>
            <a:off x="4409933" y="5422273"/>
            <a:ext cx="2976200" cy="11534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5" name="Rectángulo redondeado 84"/>
          <p:cNvSpPr/>
          <p:nvPr/>
        </p:nvSpPr>
        <p:spPr>
          <a:xfrm>
            <a:off x="4427243" y="2251909"/>
            <a:ext cx="2949574" cy="8079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4868784" y="2178893"/>
            <a:ext cx="2097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Carta de </a:t>
            </a:r>
          </a:p>
          <a:p>
            <a:pPr algn="ctr"/>
            <a:r>
              <a:rPr lang="es-ES" dirty="0"/>
              <a:t>exposición</a:t>
            </a:r>
          </a:p>
          <a:p>
            <a:pPr algn="ctr"/>
            <a:r>
              <a:rPr lang="es-ES" dirty="0"/>
              <a:t> de motivos.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86" name="Rectángulo redondeado 85"/>
          <p:cNvSpPr/>
          <p:nvPr/>
        </p:nvSpPr>
        <p:spPr>
          <a:xfrm>
            <a:off x="4427243" y="1759301"/>
            <a:ext cx="2949574" cy="3606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9" name="Rectángulo redondeado 78"/>
          <p:cNvSpPr/>
          <p:nvPr/>
        </p:nvSpPr>
        <p:spPr>
          <a:xfrm>
            <a:off x="583882" y="2243875"/>
            <a:ext cx="3215386" cy="7693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66" name="Rectángulo redondeado 2065"/>
          <p:cNvSpPr/>
          <p:nvPr/>
        </p:nvSpPr>
        <p:spPr>
          <a:xfrm>
            <a:off x="592805" y="1787870"/>
            <a:ext cx="3193584" cy="3351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058" name="Subtítulo 2"/>
          <p:cNvSpPr txBox="1">
            <a:spLocks/>
          </p:cNvSpPr>
          <p:nvPr/>
        </p:nvSpPr>
        <p:spPr bwMode="auto">
          <a:xfrm>
            <a:off x="549512" y="283000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s-MX" alt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¿Qué documentos se necesitan para estudiar </a:t>
            </a:r>
            <a:r>
              <a:rPr lang="es-MX" altLang="es-MX" sz="3200" b="1" dirty="0">
                <a:latin typeface="Arial" panose="020B0604020202020204" pitchFamily="34" charset="0"/>
                <a:cs typeface="Arial" panose="020B0604020202020204" pitchFamily="34" charset="0"/>
              </a:rPr>
              <a:t>el posgrado de maestría en seguridad </a:t>
            </a:r>
            <a:r>
              <a:rPr lang="es-MX" alt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alimentaria?</a:t>
            </a:r>
            <a:endParaRPr lang="es-MX" alt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8077346" y="2799920"/>
            <a:ext cx="6914574" cy="1314735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775238" y="1320978"/>
            <a:ext cx="947102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716797" y="2298480"/>
            <a:ext cx="2887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Certificado de estudios universitarios.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4605331" y="4621566"/>
            <a:ext cx="258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Título de licenciatura o estudios.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212682" y="3059891"/>
            <a:ext cx="3966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Registrarse vía </a:t>
            </a:r>
          </a:p>
          <a:p>
            <a:pPr algn="ctr"/>
            <a:r>
              <a:rPr lang="es-ES" dirty="0"/>
              <a:t>internet en las </a:t>
            </a:r>
          </a:p>
          <a:p>
            <a:pPr algn="ctr"/>
            <a:r>
              <a:rPr lang="es-ES" dirty="0"/>
              <a:t>fechas establecidas.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2049" name="CuadroTexto 2048"/>
          <p:cNvSpPr txBox="1"/>
          <p:nvPr/>
        </p:nvSpPr>
        <p:spPr>
          <a:xfrm>
            <a:off x="805541" y="4132600"/>
            <a:ext cx="277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Síntesis curricular.</a:t>
            </a:r>
          </a:p>
        </p:txBody>
      </p:sp>
      <p:sp>
        <p:nvSpPr>
          <p:cNvPr id="2055" name="CuadroTexto 2054"/>
          <p:cNvSpPr txBox="1"/>
          <p:nvPr/>
        </p:nvSpPr>
        <p:spPr>
          <a:xfrm>
            <a:off x="5016482" y="3886437"/>
            <a:ext cx="1869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Comprobante de domicilio.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2057" name="CuadroTexto 2056"/>
          <p:cNvSpPr txBox="1"/>
          <p:nvPr/>
        </p:nvSpPr>
        <p:spPr>
          <a:xfrm>
            <a:off x="4516796" y="3190428"/>
            <a:ext cx="2869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Dos fotografías tamaño infantil.</a:t>
            </a:r>
          </a:p>
          <a:p>
            <a:endParaRPr lang="es-MX" dirty="0"/>
          </a:p>
        </p:txBody>
      </p:sp>
      <p:sp>
        <p:nvSpPr>
          <p:cNvPr id="2061" name="CuadroTexto 2060"/>
          <p:cNvSpPr txBox="1"/>
          <p:nvPr/>
        </p:nvSpPr>
        <p:spPr>
          <a:xfrm>
            <a:off x="872245" y="5355337"/>
            <a:ext cx="2691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Acta de nacimiento.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2059" name="CuadroTexto 2058"/>
          <p:cNvSpPr txBox="1"/>
          <p:nvPr/>
        </p:nvSpPr>
        <p:spPr>
          <a:xfrm>
            <a:off x="4899592" y="1761473"/>
            <a:ext cx="2130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Cédula profesional.</a:t>
            </a:r>
            <a:endParaRPr lang="es-MX" dirty="0"/>
          </a:p>
          <a:p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613002" y="1787870"/>
            <a:ext cx="2928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CURP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2048" name="CuadroTexto 2047"/>
          <p:cNvSpPr txBox="1"/>
          <p:nvPr/>
        </p:nvSpPr>
        <p:spPr>
          <a:xfrm>
            <a:off x="822509" y="4729609"/>
            <a:ext cx="271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Identificación oficial.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3991382" y="5502956"/>
            <a:ext cx="3813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Constancia de comprensión de </a:t>
            </a:r>
          </a:p>
          <a:p>
            <a:pPr algn="ctr"/>
            <a:r>
              <a:rPr lang="es-ES" dirty="0"/>
              <a:t>lectura del </a:t>
            </a:r>
          </a:p>
          <a:p>
            <a:pPr algn="ctr"/>
            <a:r>
              <a:rPr lang="es-ES" dirty="0"/>
              <a:t>idioma inglés.</a:t>
            </a:r>
            <a:endParaRPr lang="es-MX" dirty="0"/>
          </a:p>
          <a:p>
            <a:pPr algn="ctr"/>
            <a:endParaRPr lang="es-MX" dirty="0"/>
          </a:p>
        </p:txBody>
      </p:sp>
      <p:pic>
        <p:nvPicPr>
          <p:cNvPr id="2069" name="Picture 20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902" y="1589347"/>
            <a:ext cx="3386993" cy="338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CuadroTexto 2069"/>
          <p:cNvSpPr txBox="1"/>
          <p:nvPr/>
        </p:nvSpPr>
        <p:spPr>
          <a:xfrm>
            <a:off x="8261653" y="3377937"/>
            <a:ext cx="2687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smtClean="0">
                <a:solidFill>
                  <a:schemeClr val="bg1"/>
                </a:solidFill>
              </a:rPr>
              <a:t>UnADM</a:t>
            </a:r>
            <a:endParaRPr lang="es-MX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8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lipse 30"/>
          <p:cNvSpPr/>
          <p:nvPr/>
        </p:nvSpPr>
        <p:spPr>
          <a:xfrm>
            <a:off x="223838" y="2152650"/>
            <a:ext cx="1843087" cy="180657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 seminarios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6073775"/>
            <a:ext cx="12222163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0" y="6251575"/>
            <a:ext cx="12222163" cy="2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1588" y="192088"/>
            <a:ext cx="12180888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-11113" y="609600"/>
            <a:ext cx="12192001" cy="241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0" y="6424613"/>
            <a:ext cx="12222163" cy="241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-12700" y="165100"/>
            <a:ext cx="12192000" cy="225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-12700" y="-26988"/>
            <a:ext cx="12192000" cy="2413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" name="Rectángulo 19"/>
          <p:cNvSpPr/>
          <p:nvPr/>
        </p:nvSpPr>
        <p:spPr>
          <a:xfrm>
            <a:off x="0" y="6608763"/>
            <a:ext cx="12222163" cy="241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084" name="Título 2"/>
          <p:cNvSpPr>
            <a:spLocks noGrp="1"/>
          </p:cNvSpPr>
          <p:nvPr>
            <p:ph type="ctrTitle"/>
          </p:nvPr>
        </p:nvSpPr>
        <p:spPr>
          <a:xfrm>
            <a:off x="557213" y="541338"/>
            <a:ext cx="4510087" cy="1373187"/>
          </a:xfrm>
        </p:spPr>
        <p:txBody>
          <a:bodyPr/>
          <a:lstStyle/>
          <a:p>
            <a:r>
              <a:rPr lang="es-MX" altLang="es-MX" sz="3600" smtClean="0">
                <a:latin typeface="Arial" panose="020B0604020202020204" pitchFamily="34" charset="0"/>
                <a:cs typeface="Arial" panose="020B0604020202020204" pitchFamily="34" charset="0"/>
              </a:rPr>
              <a:t>¿En que consiste el programa educativo? </a:t>
            </a:r>
          </a:p>
        </p:txBody>
      </p:sp>
      <p:sp>
        <p:nvSpPr>
          <p:cNvPr id="3085" name="Título 2"/>
          <p:cNvSpPr txBox="1">
            <a:spLocks/>
          </p:cNvSpPr>
          <p:nvPr/>
        </p:nvSpPr>
        <p:spPr bwMode="auto">
          <a:xfrm>
            <a:off x="6430963" y="528638"/>
            <a:ext cx="5067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</a:pPr>
            <a:r>
              <a:rPr lang="es-MX" altLang="es-MX" sz="3600">
                <a:latin typeface="Arial" panose="020B0604020202020204" pitchFamily="34" charset="0"/>
                <a:cs typeface="Arial" panose="020B0604020202020204" pitchFamily="34" charset="0"/>
              </a:rPr>
              <a:t>¿Cuál es su duración? </a:t>
            </a:r>
          </a:p>
        </p:txBody>
      </p:sp>
      <p:sp>
        <p:nvSpPr>
          <p:cNvPr id="11" name="Elipse 10"/>
          <p:cNvSpPr/>
          <p:nvPr/>
        </p:nvSpPr>
        <p:spPr>
          <a:xfrm>
            <a:off x="1687513" y="1968500"/>
            <a:ext cx="1854200" cy="18335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Cuatro semestres.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2252663" y="3586163"/>
            <a:ext cx="1981200" cy="209073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asignaturas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9301163" y="1912752"/>
            <a:ext cx="2363788" cy="2230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Maestría en Seguridad Alimentaria se cursará en cuatro semestres.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341313" y="3630613"/>
            <a:ext cx="1463675" cy="141287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1536 horas.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9" name="Elipse 38"/>
          <p:cNvSpPr/>
          <p:nvPr/>
        </p:nvSpPr>
        <p:spPr>
          <a:xfrm>
            <a:off x="3176588" y="2125663"/>
            <a:ext cx="2746375" cy="27051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3091" name="Picture 2" descr="Resultado de imagen para estudio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369" y="1638697"/>
            <a:ext cx="533241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lipse 35"/>
          <p:cNvSpPr/>
          <p:nvPr/>
        </p:nvSpPr>
        <p:spPr>
          <a:xfrm>
            <a:off x="1527175" y="3211513"/>
            <a:ext cx="1436688" cy="14509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96 créditos</a:t>
            </a:r>
            <a:endParaRPr lang="es-MX" dirty="0"/>
          </a:p>
        </p:txBody>
      </p:sp>
      <p:sp>
        <p:nvSpPr>
          <p:cNvPr id="40" name="Elipse 39"/>
          <p:cNvSpPr/>
          <p:nvPr/>
        </p:nvSpPr>
        <p:spPr>
          <a:xfrm>
            <a:off x="1141413" y="4508500"/>
            <a:ext cx="1436687" cy="1409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bloques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1" name="Elipse 40"/>
          <p:cNvSpPr/>
          <p:nvPr/>
        </p:nvSpPr>
        <p:spPr>
          <a:xfrm>
            <a:off x="8669337" y="3802063"/>
            <a:ext cx="1885950" cy="18383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años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6591300" y="1889125"/>
            <a:ext cx="3173413" cy="30861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3096" name="Picture 6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2090738"/>
            <a:ext cx="2398713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uadroTexto 24"/>
          <p:cNvSpPr txBox="1"/>
          <p:nvPr/>
        </p:nvSpPr>
        <p:spPr>
          <a:xfrm>
            <a:off x="173893" y="6596249"/>
            <a:ext cx="3760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Fuente: Universidad Abierta y a Distancia de México</a:t>
            </a:r>
            <a:endParaRPr lang="es-MX" sz="1200" b="1" dirty="0"/>
          </a:p>
        </p:txBody>
      </p:sp>
      <p:sp>
        <p:nvSpPr>
          <p:cNvPr id="26" name="Rectángulo 25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07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redondeado 31"/>
          <p:cNvSpPr/>
          <p:nvPr/>
        </p:nvSpPr>
        <p:spPr>
          <a:xfrm>
            <a:off x="9497844" y="1553751"/>
            <a:ext cx="1789215" cy="3805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redondeado 29"/>
          <p:cNvSpPr/>
          <p:nvPr/>
        </p:nvSpPr>
        <p:spPr>
          <a:xfrm rot="16200000">
            <a:off x="895076" y="5517208"/>
            <a:ext cx="1679933" cy="3805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redondeado 30"/>
          <p:cNvSpPr/>
          <p:nvPr/>
        </p:nvSpPr>
        <p:spPr>
          <a:xfrm rot="16200000">
            <a:off x="897192" y="3644864"/>
            <a:ext cx="1656548" cy="3805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/>
          <p:cNvSpPr/>
          <p:nvPr/>
        </p:nvSpPr>
        <p:spPr>
          <a:xfrm rot="16200000">
            <a:off x="1046503" y="1963610"/>
            <a:ext cx="1369600" cy="3805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9" name="Grupo 18"/>
          <p:cNvGrpSpPr/>
          <p:nvPr/>
        </p:nvGrpSpPr>
        <p:grpSpPr>
          <a:xfrm rot="16200000">
            <a:off x="-2809226" y="2794857"/>
            <a:ext cx="6914574" cy="1324255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1816567" y="1298755"/>
            <a:ext cx="9151219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uadroTexto 3"/>
          <p:cNvSpPr txBox="1"/>
          <p:nvPr/>
        </p:nvSpPr>
        <p:spPr>
          <a:xfrm rot="16200000">
            <a:off x="1096023" y="1937041"/>
            <a:ext cx="118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Semestre I</a:t>
            </a:r>
            <a:endParaRPr lang="es-MX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963826" y="1715602"/>
            <a:ext cx="654657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Introducción a la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Análisis del mercado y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Análisis del sistema de producción agrícola.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 rot="16200000">
            <a:off x="1029905" y="3630907"/>
            <a:ext cx="143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Semestre II</a:t>
            </a:r>
            <a:endParaRPr lang="es-MX" b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1962172" y="2960787"/>
            <a:ext cx="6548228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Planeación estratégica para la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Diseño de  intervenciones en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Políticas publicas en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Seminario para la especialización y movilidad i – diseño de proyecto.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18" name="CuadroTexto 17"/>
          <p:cNvSpPr txBox="1"/>
          <p:nvPr/>
        </p:nvSpPr>
        <p:spPr>
          <a:xfrm rot="16200000">
            <a:off x="1062627" y="5525007"/>
            <a:ext cx="1457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Semestre III</a:t>
            </a:r>
            <a:endParaRPr lang="es-MX" b="1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963827" y="4854250"/>
            <a:ext cx="6546573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Modelos matemático aplicados a la seguridad alimentaria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Nutrición y alimentación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Matemáticas aplicadas y análisis de sistemas complejos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Seminario para la especialización y la movilidad II – instrumentación del proyecto.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21" name="CuadroTexto 20"/>
          <p:cNvSpPr txBox="1"/>
          <p:nvPr/>
        </p:nvSpPr>
        <p:spPr>
          <a:xfrm>
            <a:off x="9634862" y="1535101"/>
            <a:ext cx="1552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Semestre VI</a:t>
            </a:r>
            <a:endParaRPr lang="es-MX" b="1" dirty="0"/>
          </a:p>
        </p:txBody>
      </p:sp>
      <p:sp>
        <p:nvSpPr>
          <p:cNvPr id="22" name="CuadroTexto 21"/>
          <p:cNvSpPr txBox="1"/>
          <p:nvPr/>
        </p:nvSpPr>
        <p:spPr>
          <a:xfrm>
            <a:off x="8917820" y="2140778"/>
            <a:ext cx="2949262" cy="2339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 smtClean="0"/>
              <a:t>Integración de soluciones para la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 smtClean="0"/>
              <a:t>Gobernanza e instituciones y sus anexos con la seguridad alimentaria.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 smtClean="0"/>
              <a:t>Seminario para la especialización y la movilidad III – integración del proyecto.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2576163" y="57773"/>
            <a:ext cx="8221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/>
              <a:t>¿Cual </a:t>
            </a:r>
            <a:r>
              <a:rPr lang="es-MX" sz="3600" b="1" dirty="0"/>
              <a:t>es el plan de estudios de la </a:t>
            </a:r>
            <a:r>
              <a:rPr lang="es-MX" sz="3600" b="1" dirty="0" smtClean="0"/>
              <a:t>maestría </a:t>
            </a:r>
            <a:r>
              <a:rPr lang="es-MX" sz="3600" b="1" dirty="0"/>
              <a:t>en la seguridad </a:t>
            </a:r>
            <a:r>
              <a:rPr lang="es-MX" sz="3600" b="1" dirty="0" smtClean="0"/>
              <a:t>alimentaria?</a:t>
            </a:r>
            <a:endParaRPr lang="es-MX" sz="3600" b="1" dirty="0"/>
          </a:p>
          <a:p>
            <a:endParaRPr lang="es-MX" dirty="0"/>
          </a:p>
        </p:txBody>
      </p:sp>
      <p:pic>
        <p:nvPicPr>
          <p:cNvPr id="4098" name="Picture 2" descr="Resultado de imagen para EDUCACI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625" y="1420146"/>
            <a:ext cx="1435615" cy="146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Subtítulo 2"/>
          <p:cNvSpPr txBox="1">
            <a:spLocks/>
          </p:cNvSpPr>
          <p:nvPr/>
        </p:nvSpPr>
        <p:spPr bwMode="auto">
          <a:xfrm>
            <a:off x="0" y="310565"/>
            <a:ext cx="9999663" cy="79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¿Como obtener el grado de </a:t>
            </a:r>
          </a:p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s-MX" alt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Maestro en Seguridad Alimentaria?</a:t>
            </a:r>
            <a:endParaRPr lang="es-MX" altLang="es-MX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5400000">
            <a:off x="7799447" y="2522020"/>
            <a:ext cx="6914574" cy="1870535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382059" y="1475523"/>
            <a:ext cx="947102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382059" y="3295502"/>
            <a:ext cx="8608049" cy="14628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30"/>
          <p:cNvSpPr/>
          <p:nvPr/>
        </p:nvSpPr>
        <p:spPr>
          <a:xfrm>
            <a:off x="382059" y="1738412"/>
            <a:ext cx="8608049" cy="14628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Rectángulo 31"/>
          <p:cNvSpPr/>
          <p:nvPr/>
        </p:nvSpPr>
        <p:spPr>
          <a:xfrm>
            <a:off x="382059" y="4862452"/>
            <a:ext cx="8608049" cy="14628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2570887" y="1716546"/>
            <a:ext cx="6301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/>
              <a:t>TESINA: MONOGRAFIA</a:t>
            </a:r>
          </a:p>
          <a:p>
            <a:pPr algn="r"/>
            <a:r>
              <a:rPr lang="es-MX" dirty="0" smtClean="0"/>
              <a:t>Consiste  en la elaboración de un trabajo de investigación donde el estudiante refleja las competencias adquiridas durante el curso con la intención de dar a conocer puntos de vista sobre un tema en especifico.</a:t>
            </a:r>
          </a:p>
          <a:p>
            <a:endParaRPr lang="es-MX" b="1" dirty="0"/>
          </a:p>
        </p:txBody>
      </p:sp>
      <p:sp>
        <p:nvSpPr>
          <p:cNvPr id="35" name="CuadroTexto 34"/>
          <p:cNvSpPr txBox="1"/>
          <p:nvPr/>
        </p:nvSpPr>
        <p:spPr>
          <a:xfrm>
            <a:off x="595072" y="3420997"/>
            <a:ext cx="69074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TESINA: RECUPERACION DE EXPERIENCIA PROFESIONAL</a:t>
            </a:r>
          </a:p>
          <a:p>
            <a:r>
              <a:rPr lang="es-MX" dirty="0" smtClean="0"/>
              <a:t>Esta modalidad tiene como objetivo evidenciar la practica profesional y la resolución de problemáticas vinculadas con el grado, plasmándolas en un trabajo de investigación con la sistematización de un problema.</a:t>
            </a:r>
          </a:p>
          <a:p>
            <a:endParaRPr lang="es-MX" dirty="0"/>
          </a:p>
        </p:txBody>
      </p:sp>
      <p:sp>
        <p:nvSpPr>
          <p:cNvPr id="36" name="CuadroTexto 35"/>
          <p:cNvSpPr txBox="1"/>
          <p:nvPr/>
        </p:nvSpPr>
        <p:spPr>
          <a:xfrm>
            <a:off x="2570886" y="4983403"/>
            <a:ext cx="6301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/>
              <a:t>PROYECTO DE INTERVENCION</a:t>
            </a:r>
          </a:p>
          <a:p>
            <a:pPr algn="r"/>
            <a:r>
              <a:rPr lang="es-MX" dirty="0" smtClean="0"/>
              <a:t>Este proyecto consiste en detallar una propuesta de solución a una problemática relacionada con la seguridad alimentaria evidenciando cuales son los beneficios esperados.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65" y="3359462"/>
            <a:ext cx="1334944" cy="13349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56" y="4915460"/>
            <a:ext cx="1175028" cy="13854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67" y="1761021"/>
            <a:ext cx="1563613" cy="146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0" y="6073775"/>
            <a:ext cx="12222163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0" y="6251575"/>
            <a:ext cx="12222163" cy="2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1588" y="192088"/>
            <a:ext cx="12180888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-11113" y="609600"/>
            <a:ext cx="12192001" cy="241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0" y="6424613"/>
            <a:ext cx="12222163" cy="241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-12700" y="165100"/>
            <a:ext cx="12192000" cy="225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-12700" y="-26988"/>
            <a:ext cx="12192000" cy="2413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" name="Rectángulo 19"/>
          <p:cNvSpPr/>
          <p:nvPr/>
        </p:nvSpPr>
        <p:spPr>
          <a:xfrm>
            <a:off x="0" y="6608763"/>
            <a:ext cx="12222163" cy="241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4106" name="CuadroTexto 33"/>
          <p:cNvSpPr txBox="1">
            <a:spLocks noChangeArrowheads="1"/>
          </p:cNvSpPr>
          <p:nvPr/>
        </p:nvSpPr>
        <p:spPr bwMode="auto">
          <a:xfrm>
            <a:off x="-2022967" y="6545263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07" name="Título 2"/>
          <p:cNvSpPr>
            <a:spLocks noGrp="1"/>
          </p:cNvSpPr>
          <p:nvPr>
            <p:ph type="ctrTitle"/>
          </p:nvPr>
        </p:nvSpPr>
        <p:spPr>
          <a:xfrm>
            <a:off x="1714500" y="519113"/>
            <a:ext cx="8280400" cy="1109662"/>
          </a:xfrm>
        </p:spPr>
        <p:txBody>
          <a:bodyPr/>
          <a:lstStyle/>
          <a:p>
            <a:r>
              <a:rPr lang="es-MX" altLang="es-MX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Perfil del Egreso</a:t>
            </a:r>
          </a:p>
        </p:txBody>
      </p:sp>
      <p:sp>
        <p:nvSpPr>
          <p:cNvPr id="2" name="Elipse 1"/>
          <p:cNvSpPr/>
          <p:nvPr/>
        </p:nvSpPr>
        <p:spPr>
          <a:xfrm>
            <a:off x="138113" y="900113"/>
            <a:ext cx="2093912" cy="20383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Evaluar proyectos relacionados con la seguridad alimentaria.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7334803" y="4457182"/>
            <a:ext cx="1852355" cy="173719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Planificar proyectos de seguridad alimentaria.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373312" y="1547536"/>
            <a:ext cx="1924051" cy="184971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tx1"/>
                </a:solidFill>
              </a:rPr>
              <a:t>Proponer alternativas.</a:t>
            </a:r>
            <a:r>
              <a:rPr lang="es-MX" dirty="0"/>
              <a:t> </a:t>
            </a:r>
          </a:p>
        </p:txBody>
      </p:sp>
      <p:sp>
        <p:nvSpPr>
          <p:cNvPr id="16" name="Elipse 15"/>
          <p:cNvSpPr/>
          <p:nvPr/>
        </p:nvSpPr>
        <p:spPr>
          <a:xfrm>
            <a:off x="9667875" y="1050847"/>
            <a:ext cx="1903412" cy="18319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Trabajar en equipos multisectoriales.</a:t>
            </a:r>
          </a:p>
        </p:txBody>
      </p:sp>
      <p:sp>
        <p:nvSpPr>
          <p:cNvPr id="17" name="Elipse 16"/>
          <p:cNvSpPr/>
          <p:nvPr/>
        </p:nvSpPr>
        <p:spPr>
          <a:xfrm>
            <a:off x="141288" y="3032125"/>
            <a:ext cx="1895475" cy="18637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Identificar los factores de riesgo y prevención.</a:t>
            </a:r>
            <a:endParaRPr lang="es-MX" dirty="0"/>
          </a:p>
        </p:txBody>
      </p:sp>
      <p:sp>
        <p:nvSpPr>
          <p:cNvPr id="18" name="Elipse 17"/>
          <p:cNvSpPr/>
          <p:nvPr/>
        </p:nvSpPr>
        <p:spPr>
          <a:xfrm>
            <a:off x="9953949" y="3049037"/>
            <a:ext cx="2014538" cy="18811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Coordinar intervenciones en seguridad alimentaria.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7664450" y="1638300"/>
            <a:ext cx="1862138" cy="18224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tx1"/>
                </a:solidFill>
              </a:rPr>
              <a:t> Toma de decisiones.</a:t>
            </a:r>
          </a:p>
        </p:txBody>
      </p:sp>
      <p:sp>
        <p:nvSpPr>
          <p:cNvPr id="24" name="Elipse 23"/>
          <p:cNvSpPr/>
          <p:nvPr/>
        </p:nvSpPr>
        <p:spPr>
          <a:xfrm>
            <a:off x="1951038" y="4094163"/>
            <a:ext cx="2014537" cy="19526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tx1"/>
                </a:solidFill>
              </a:rPr>
              <a:t>Diseñar proyectos sustentables.</a:t>
            </a:r>
            <a:r>
              <a:rPr lang="es-MX" dirty="0"/>
              <a:t> 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6857781" y="1758950"/>
            <a:ext cx="938212" cy="32702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5" name="Flecha derecha 24"/>
          <p:cNvSpPr/>
          <p:nvPr/>
        </p:nvSpPr>
        <p:spPr>
          <a:xfrm>
            <a:off x="9094215" y="3721396"/>
            <a:ext cx="727075" cy="36353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6" name="Flecha derecha 25"/>
          <p:cNvSpPr/>
          <p:nvPr/>
        </p:nvSpPr>
        <p:spPr>
          <a:xfrm rot="2302706">
            <a:off x="6416524" y="4489316"/>
            <a:ext cx="1042988" cy="42068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7" name="Flecha derecha 26"/>
          <p:cNvSpPr/>
          <p:nvPr/>
        </p:nvSpPr>
        <p:spPr>
          <a:xfrm rot="19547274">
            <a:off x="8820354" y="3097216"/>
            <a:ext cx="1300661" cy="360363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8" name="Flecha derecha 27"/>
          <p:cNvSpPr/>
          <p:nvPr/>
        </p:nvSpPr>
        <p:spPr>
          <a:xfrm rot="10800000">
            <a:off x="4200913" y="1830387"/>
            <a:ext cx="938213" cy="32702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9" name="Flecha derecha 28"/>
          <p:cNvSpPr/>
          <p:nvPr/>
        </p:nvSpPr>
        <p:spPr>
          <a:xfrm rot="13393186">
            <a:off x="1662113" y="3032125"/>
            <a:ext cx="1100137" cy="328613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0" name="Flecha derecha 29"/>
          <p:cNvSpPr/>
          <p:nvPr/>
        </p:nvSpPr>
        <p:spPr>
          <a:xfrm rot="10800000">
            <a:off x="2219049" y="3790950"/>
            <a:ext cx="2120900" cy="32702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1" name="Flecha derecha 30"/>
          <p:cNvSpPr/>
          <p:nvPr/>
        </p:nvSpPr>
        <p:spPr>
          <a:xfrm rot="8891278">
            <a:off x="3910013" y="4622800"/>
            <a:ext cx="938212" cy="32702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2559050" y="3444875"/>
            <a:ext cx="1830388" cy="1873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2" name="Rectángulo 31"/>
          <p:cNvSpPr/>
          <p:nvPr/>
        </p:nvSpPr>
        <p:spPr>
          <a:xfrm rot="5400000">
            <a:off x="4311650" y="2998788"/>
            <a:ext cx="1830388" cy="188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3" name="Rectángulo 32"/>
          <p:cNvSpPr/>
          <p:nvPr/>
        </p:nvSpPr>
        <p:spPr>
          <a:xfrm rot="5400000">
            <a:off x="6028532" y="2667794"/>
            <a:ext cx="1830387" cy="1873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5" name="Rectángulo 34"/>
          <p:cNvSpPr/>
          <p:nvPr/>
        </p:nvSpPr>
        <p:spPr>
          <a:xfrm>
            <a:off x="7165975" y="3506788"/>
            <a:ext cx="1830388" cy="1889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36" name="Rectángulo 35"/>
          <p:cNvSpPr/>
          <p:nvPr/>
        </p:nvSpPr>
        <p:spPr>
          <a:xfrm>
            <a:off x="7339013" y="3798888"/>
            <a:ext cx="2192337" cy="1841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4129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540" y="1452562"/>
            <a:ext cx="5888037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ángulo 36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59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redondeado 14"/>
          <p:cNvSpPr/>
          <p:nvPr/>
        </p:nvSpPr>
        <p:spPr>
          <a:xfrm>
            <a:off x="2586625" y="5570483"/>
            <a:ext cx="6455736" cy="84026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redondeado 12"/>
          <p:cNvSpPr/>
          <p:nvPr/>
        </p:nvSpPr>
        <p:spPr>
          <a:xfrm>
            <a:off x="2707882" y="4770030"/>
            <a:ext cx="4390612" cy="4687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Rectángulo redondeado 30"/>
          <p:cNvSpPr/>
          <p:nvPr/>
        </p:nvSpPr>
        <p:spPr>
          <a:xfrm>
            <a:off x="2682738" y="3711900"/>
            <a:ext cx="5230069" cy="5841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Rectángulo redondeado 29"/>
          <p:cNvSpPr/>
          <p:nvPr/>
        </p:nvSpPr>
        <p:spPr>
          <a:xfrm>
            <a:off x="2746538" y="2662151"/>
            <a:ext cx="7696175" cy="6282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redondeado 10"/>
          <p:cNvSpPr/>
          <p:nvPr/>
        </p:nvSpPr>
        <p:spPr>
          <a:xfrm>
            <a:off x="2699181" y="1710730"/>
            <a:ext cx="7413432" cy="46405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2982099" y="1763447"/>
            <a:ext cx="8797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Investigación </a:t>
            </a:r>
            <a:r>
              <a:rPr lang="es-ES" dirty="0"/>
              <a:t>y gestión de los procesos de seguridad </a:t>
            </a:r>
            <a:r>
              <a:rPr lang="es-ES" dirty="0" smtClean="0"/>
              <a:t>alimentaria.</a:t>
            </a:r>
            <a:endParaRPr lang="es-ES" dirty="0"/>
          </a:p>
          <a:p>
            <a:pPr algn="ctr"/>
            <a:endParaRPr lang="es-MX" dirty="0"/>
          </a:p>
        </p:txBody>
      </p:sp>
      <p:sp>
        <p:nvSpPr>
          <p:cNvPr id="2058" name="Subtítulo 2"/>
          <p:cNvSpPr txBox="1">
            <a:spLocks/>
          </p:cNvSpPr>
          <p:nvPr/>
        </p:nvSpPr>
        <p:spPr bwMode="auto">
          <a:xfrm>
            <a:off x="1856935" y="124578"/>
            <a:ext cx="9999663" cy="7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s-ES" sz="4000" b="1" dirty="0" smtClean="0"/>
              <a:t>Campo de acción de un Maestro en Seguridad Alimentaria.</a:t>
            </a:r>
            <a:endParaRPr lang="es-MX" altLang="es-MX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 rot="16200000">
            <a:off x="-2535620" y="2507651"/>
            <a:ext cx="6914574" cy="1870535"/>
            <a:chOff x="-12700" y="-26988"/>
            <a:chExt cx="12193588" cy="877888"/>
          </a:xfrm>
        </p:grpSpPr>
        <p:sp>
          <p:nvSpPr>
            <p:cNvPr id="24" name="Rectángulo 23"/>
            <p:cNvSpPr/>
            <p:nvPr/>
          </p:nvSpPr>
          <p:spPr>
            <a:xfrm>
              <a:off x="-1588" y="192088"/>
              <a:ext cx="12180888" cy="431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-11113" y="609600"/>
              <a:ext cx="12192001" cy="241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-12700" y="165100"/>
              <a:ext cx="12192000" cy="2254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-12700" y="-26988"/>
              <a:ext cx="12192000" cy="2413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/>
            </a:p>
          </p:txBody>
        </p:sp>
      </p:grpSp>
      <p:cxnSp>
        <p:nvCxnSpPr>
          <p:cNvPr id="14" name="Conector recto 13"/>
          <p:cNvCxnSpPr/>
          <p:nvPr/>
        </p:nvCxnSpPr>
        <p:spPr>
          <a:xfrm>
            <a:off x="2121253" y="1318740"/>
            <a:ext cx="947102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CuadroTexto 33"/>
          <p:cNvSpPr txBox="1">
            <a:spLocks noChangeArrowheads="1"/>
          </p:cNvSpPr>
          <p:nvPr/>
        </p:nvSpPr>
        <p:spPr bwMode="auto">
          <a:xfrm>
            <a:off x="-1899178" y="6547435"/>
            <a:ext cx="7016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MX" altLang="es-MX" sz="1600" dirty="0">
                <a:latin typeface="Arial" panose="020B0604020202020204" pitchFamily="34" charset="0"/>
                <a:cs typeface="Arial" panose="020B0604020202020204" pitchFamily="34" charset="0"/>
              </a:rPr>
              <a:t>www.unadmexico.mx</a:t>
            </a:r>
            <a:r>
              <a:rPr lang="es-MX" alt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146" name="Picture 2" descr="Resultado de imagen para ICONO trabaj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31" y="1482119"/>
            <a:ext cx="896366" cy="8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016313" y="4825062"/>
            <a:ext cx="6669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Desempeñarse </a:t>
            </a:r>
            <a:r>
              <a:rPr lang="es-ES" dirty="0"/>
              <a:t>en instituciones educativas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3003146" y="5525927"/>
            <a:ext cx="606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</a:t>
            </a:r>
            <a:r>
              <a:rPr lang="es-ES" dirty="0" smtClean="0"/>
              <a:t>ependencias </a:t>
            </a:r>
            <a:r>
              <a:rPr lang="es-ES" dirty="0"/>
              <a:t>gubernamentales orientadas al manejo, producción y distribución de alimentos en los tres niveles de </a:t>
            </a:r>
            <a:r>
              <a:rPr lang="es-ES" dirty="0" smtClean="0"/>
              <a:t>gobierno.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016313" y="2626381"/>
            <a:ext cx="810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</a:t>
            </a:r>
            <a:r>
              <a:rPr lang="es-ES" dirty="0" smtClean="0"/>
              <a:t>odrá </a:t>
            </a:r>
            <a:r>
              <a:rPr lang="es-ES" dirty="0"/>
              <a:t>desempeñarse en instituciones de asistencia social y organismos no gubernamentales orientados a la procuración alimentaria en sus </a:t>
            </a:r>
            <a:r>
              <a:rPr lang="es-ES" dirty="0" smtClean="0"/>
              <a:t>dimensiones.</a:t>
            </a:r>
            <a:endParaRPr lang="es-MX" dirty="0"/>
          </a:p>
        </p:txBody>
      </p:sp>
      <p:sp>
        <p:nvSpPr>
          <p:cNvPr id="20" name="Rectángulo 19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2" name="Picture 2" descr="Resultado de imagen para ICONO trabaj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442" y="3528731"/>
            <a:ext cx="896366" cy="8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esultado de imagen para ICONO trabaj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540" y="4531383"/>
            <a:ext cx="896366" cy="8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Resultado de imagen para ICONO trabaj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827" y="5527632"/>
            <a:ext cx="896366" cy="8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esultado de imagen para ICONO trabaj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641" y="2495698"/>
            <a:ext cx="896366" cy="8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3024007" y="3664298"/>
            <a:ext cx="582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</a:t>
            </a:r>
            <a:r>
              <a:rPr lang="es-ES" dirty="0" smtClean="0"/>
              <a:t>n </a:t>
            </a:r>
            <a:r>
              <a:rPr lang="es-ES" dirty="0"/>
              <a:t>la iniciativa privada dedicada a la producción, distribución y procesamiento de alimentos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296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1113" y="546100"/>
            <a:ext cx="12192001" cy="241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3" name="Rectángulo 22"/>
          <p:cNvSpPr/>
          <p:nvPr/>
        </p:nvSpPr>
        <p:spPr>
          <a:xfrm>
            <a:off x="0" y="6137275"/>
            <a:ext cx="12222163" cy="242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2" name="Rectángulo 21"/>
          <p:cNvSpPr/>
          <p:nvPr/>
        </p:nvSpPr>
        <p:spPr>
          <a:xfrm>
            <a:off x="0" y="6251575"/>
            <a:ext cx="12222163" cy="242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-1588" y="192088"/>
            <a:ext cx="12180888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" name="Rectángulo 20"/>
          <p:cNvSpPr/>
          <p:nvPr/>
        </p:nvSpPr>
        <p:spPr>
          <a:xfrm>
            <a:off x="0" y="6424613"/>
            <a:ext cx="12222163" cy="241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-12700" y="165100"/>
            <a:ext cx="12192000" cy="225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-12700" y="-26988"/>
            <a:ext cx="12192000" cy="2413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" name="Rectángulo 19"/>
          <p:cNvSpPr/>
          <p:nvPr/>
        </p:nvSpPr>
        <p:spPr>
          <a:xfrm>
            <a:off x="0" y="6608763"/>
            <a:ext cx="12222163" cy="241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155" name="Título 2"/>
          <p:cNvSpPr>
            <a:spLocks noGrp="1"/>
          </p:cNvSpPr>
          <p:nvPr>
            <p:ph type="ctrTitle"/>
          </p:nvPr>
        </p:nvSpPr>
        <p:spPr>
          <a:xfrm>
            <a:off x="1739900" y="715963"/>
            <a:ext cx="9144000" cy="1143000"/>
          </a:xfrm>
        </p:spPr>
        <p:txBody>
          <a:bodyPr/>
          <a:lstStyle/>
          <a:p>
            <a:r>
              <a:rPr lang="es-ES" alt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Ventajas de estudiar un posgrado en la UnADM</a:t>
            </a:r>
            <a:endParaRPr lang="es-MX" altLang="es-MX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2395538" y="1695450"/>
            <a:ext cx="2017712" cy="19986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227013" y="1143000"/>
            <a:ext cx="1935162" cy="18637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5029200" y="1897063"/>
            <a:ext cx="2408238" cy="24876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7711697" y="1414187"/>
            <a:ext cx="2219325" cy="22145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7" name="Elipse 16"/>
          <p:cNvSpPr/>
          <p:nvPr/>
        </p:nvSpPr>
        <p:spPr>
          <a:xfrm>
            <a:off x="10166350" y="1271588"/>
            <a:ext cx="1876425" cy="186531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7" name="Elipse 26"/>
          <p:cNvSpPr/>
          <p:nvPr/>
        </p:nvSpPr>
        <p:spPr>
          <a:xfrm>
            <a:off x="463550" y="3440113"/>
            <a:ext cx="2593975" cy="25447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6162" name="Picture 4" descr="Resultado de imagen para tiempo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938" y="1927225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CuadroTexto 8"/>
          <p:cNvSpPr txBox="1">
            <a:spLocks noChangeArrowheads="1"/>
          </p:cNvSpPr>
          <p:nvPr/>
        </p:nvSpPr>
        <p:spPr bwMode="auto">
          <a:xfrm>
            <a:off x="10420350" y="1428750"/>
            <a:ext cx="13462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/>
              <a:t>Optimización de tiempo.</a:t>
            </a:r>
            <a:endParaRPr lang="es-MX" altLang="es-MX" sz="1600"/>
          </a:p>
          <a:p>
            <a:pPr eaLnBrk="1" hangingPunct="1"/>
            <a:endParaRPr lang="es-MX" altLang="es-MX"/>
          </a:p>
        </p:txBody>
      </p:sp>
      <p:sp>
        <p:nvSpPr>
          <p:cNvPr id="6164" name="CuadroTexto 9"/>
          <p:cNvSpPr txBox="1">
            <a:spLocks noChangeArrowheads="1"/>
          </p:cNvSpPr>
          <p:nvPr/>
        </p:nvSpPr>
        <p:spPr bwMode="auto">
          <a:xfrm>
            <a:off x="5081588" y="3455988"/>
            <a:ext cx="2293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Aprendizaje autónomo.</a:t>
            </a:r>
            <a:endParaRPr lang="es-MX" altLang="es-MX"/>
          </a:p>
          <a:p>
            <a:pPr eaLnBrk="1" hangingPunct="1"/>
            <a:endParaRPr lang="es-MX" altLang="es-MX"/>
          </a:p>
        </p:txBody>
      </p:sp>
      <p:pic>
        <p:nvPicPr>
          <p:cNvPr id="6165" name="Picture 6" descr="Resultado de imagen para aprendizaje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1897063"/>
            <a:ext cx="1862137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6" name="CuadroTexto 10"/>
          <p:cNvSpPr txBox="1">
            <a:spLocks noChangeArrowheads="1"/>
          </p:cNvSpPr>
          <p:nvPr/>
        </p:nvSpPr>
        <p:spPr bwMode="auto">
          <a:xfrm>
            <a:off x="7711697" y="2609574"/>
            <a:ext cx="2262187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Comunicación en tiempo real las 24 horas.</a:t>
            </a:r>
            <a:endParaRPr lang="es-MX" altLang="es-MX"/>
          </a:p>
          <a:p>
            <a:pPr eaLnBrk="1" hangingPunct="1"/>
            <a:endParaRPr lang="es-MX" altLang="es-MX"/>
          </a:p>
        </p:txBody>
      </p:sp>
      <p:pic>
        <p:nvPicPr>
          <p:cNvPr id="6167" name="Picture 10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097" y="1504674"/>
            <a:ext cx="1719262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8" name="CuadroTexto 12"/>
          <p:cNvSpPr txBox="1">
            <a:spLocks noChangeArrowheads="1"/>
          </p:cNvSpPr>
          <p:nvPr/>
        </p:nvSpPr>
        <p:spPr bwMode="auto">
          <a:xfrm>
            <a:off x="412750" y="1993900"/>
            <a:ext cx="1601788" cy="71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Conocimiento y manejo de internet.</a:t>
            </a:r>
            <a:endParaRPr lang="es-MX" altLang="es-MX"/>
          </a:p>
        </p:txBody>
      </p:sp>
      <p:pic>
        <p:nvPicPr>
          <p:cNvPr id="6169" name="Picture 16" descr="Resultado de imagen para internet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1387475"/>
            <a:ext cx="622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0" name="CuadroTexto 28"/>
          <p:cNvSpPr txBox="1">
            <a:spLocks noChangeArrowheads="1"/>
          </p:cNvSpPr>
          <p:nvPr/>
        </p:nvSpPr>
        <p:spPr bwMode="auto">
          <a:xfrm>
            <a:off x="2371725" y="1841500"/>
            <a:ext cx="2074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Utilización de tecnologías.</a:t>
            </a:r>
            <a:endParaRPr lang="es-MX" altLang="es-MX"/>
          </a:p>
          <a:p>
            <a:pPr algn="ctr" eaLnBrk="1" hangingPunct="1"/>
            <a:endParaRPr lang="es-MX" altLang="es-MX"/>
          </a:p>
        </p:txBody>
      </p:sp>
      <p:pic>
        <p:nvPicPr>
          <p:cNvPr id="6171" name="Picture 24" descr="Resultado de imagen para tic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906" y="2408193"/>
            <a:ext cx="1450975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2" name="CuadroTexto 47"/>
          <p:cNvSpPr txBox="1">
            <a:spLocks noChangeArrowheads="1"/>
          </p:cNvSpPr>
          <p:nvPr/>
        </p:nvSpPr>
        <p:spPr bwMode="auto">
          <a:xfrm>
            <a:off x="584200" y="3794125"/>
            <a:ext cx="23352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Ser parte de una nueva generación de aprendizaje virtual.</a:t>
            </a:r>
          </a:p>
        </p:txBody>
      </p:sp>
      <p:pic>
        <p:nvPicPr>
          <p:cNvPr id="6173" name="Picture 26" descr="Resultado de imagen para aprendizaje virtual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4511675"/>
            <a:ext cx="3051175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Elipse 74"/>
          <p:cNvSpPr/>
          <p:nvPr/>
        </p:nvSpPr>
        <p:spPr>
          <a:xfrm>
            <a:off x="9428577" y="3070501"/>
            <a:ext cx="1814512" cy="17986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6175" name="CuadroTexto 75"/>
          <p:cNvSpPr txBox="1">
            <a:spLocks noChangeArrowheads="1"/>
          </p:cNvSpPr>
          <p:nvPr/>
        </p:nvSpPr>
        <p:spPr bwMode="auto">
          <a:xfrm>
            <a:off x="9515889" y="3770588"/>
            <a:ext cx="173831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Acceso educativo las 24 horas.</a:t>
            </a:r>
            <a:endParaRPr lang="es-MX" altLang="es-MX"/>
          </a:p>
          <a:p>
            <a:pPr eaLnBrk="1" hangingPunct="1"/>
            <a:endParaRPr lang="es-MX" altLang="es-MX"/>
          </a:p>
        </p:txBody>
      </p:sp>
      <p:pic>
        <p:nvPicPr>
          <p:cNvPr id="6176" name="Picture 12" descr="Resultado de imagen para educacion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727" y="3027638"/>
            <a:ext cx="98583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Elipse 80"/>
          <p:cNvSpPr/>
          <p:nvPr/>
        </p:nvSpPr>
        <p:spPr>
          <a:xfrm>
            <a:off x="7153275" y="3940175"/>
            <a:ext cx="1952625" cy="200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6178" name="CuadroTexto 81"/>
          <p:cNvSpPr txBox="1">
            <a:spLocks noChangeArrowheads="1"/>
          </p:cNvSpPr>
          <p:nvPr/>
        </p:nvSpPr>
        <p:spPr bwMode="auto">
          <a:xfrm>
            <a:off x="7300913" y="4097338"/>
            <a:ext cx="1693862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sz="1600" b="1"/>
              <a:t>Desarrollo de habilidades de aprendizaje </a:t>
            </a:r>
          </a:p>
          <a:p>
            <a:pPr algn="ctr" eaLnBrk="1" hangingPunct="1"/>
            <a:r>
              <a:rPr lang="es-MX" altLang="es-MX" sz="1600" b="1"/>
              <a:t>individual.</a:t>
            </a:r>
            <a:endParaRPr lang="es-MX" altLang="es-MX" sz="1600"/>
          </a:p>
          <a:p>
            <a:pPr algn="ctr" eaLnBrk="1" hangingPunct="1"/>
            <a:endParaRPr lang="es-MX" altLang="es-MX"/>
          </a:p>
        </p:txBody>
      </p:sp>
      <p:pic>
        <p:nvPicPr>
          <p:cNvPr id="6179" name="Picture 20" descr="Resultado de imagen para hombre en computadora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4884738"/>
            <a:ext cx="846138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Elipse 84"/>
          <p:cNvSpPr/>
          <p:nvPr/>
        </p:nvSpPr>
        <p:spPr>
          <a:xfrm>
            <a:off x="3513138" y="3902075"/>
            <a:ext cx="2055812" cy="20589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6181" name="CuadroTexto 34"/>
          <p:cNvSpPr txBox="1">
            <a:spLocks noChangeArrowheads="1"/>
          </p:cNvSpPr>
          <p:nvPr/>
        </p:nvSpPr>
        <p:spPr bwMode="auto">
          <a:xfrm>
            <a:off x="3556000" y="4849813"/>
            <a:ext cx="1968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/>
              <a:t>Desarrollo de otras actividades.</a:t>
            </a:r>
          </a:p>
        </p:txBody>
      </p:sp>
      <p:pic>
        <p:nvPicPr>
          <p:cNvPr id="6182" name="Picture 28" descr="Resultado de imagen para trabajo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3975100"/>
            <a:ext cx="796925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ángulo 38"/>
          <p:cNvSpPr/>
          <p:nvPr/>
        </p:nvSpPr>
        <p:spPr>
          <a:xfrm>
            <a:off x="9187159" y="4976572"/>
            <a:ext cx="2787268" cy="1628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4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1154</Words>
  <Application>Microsoft Office PowerPoint</Application>
  <PresentationFormat>Panorámica</PresentationFormat>
  <Paragraphs>175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Verdana</vt:lpstr>
      <vt:lpstr>Tema de Office</vt:lpstr>
      <vt:lpstr>UNIVERSIDAD ABIERTA Y A DISTANCIA DE MÉXICO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Porque estudiar el Posgrado de Maestría en Seguridad Alimentaria.</vt:lpstr>
      <vt:lpstr>Presentación de PowerPoint</vt:lpstr>
      <vt:lpstr>Presentación de PowerPoint</vt:lpstr>
      <vt:lpstr>¿En que consiste el programa educativo? </vt:lpstr>
      <vt:lpstr>Presentación de PowerPoint</vt:lpstr>
      <vt:lpstr>Presentación de PowerPoint</vt:lpstr>
      <vt:lpstr>Perfil del Egreso</vt:lpstr>
      <vt:lpstr>Presentación de PowerPoint</vt:lpstr>
      <vt:lpstr>Ventajas de estudiar un posgrado en la UnADM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178</cp:revision>
  <dcterms:created xsi:type="dcterms:W3CDTF">2019-05-23T19:23:02Z</dcterms:created>
  <dcterms:modified xsi:type="dcterms:W3CDTF">2019-05-28T23:19:34Z</dcterms:modified>
</cp:coreProperties>
</file>